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9604950"/>
  <p:notesSz cx="6797675" cy="9926638"/>
  <p:custDataLst>
    <p:tags r:id="rId3"/>
  </p:custDataLst>
  <p:defaultTextStyle>
    <a:defPPr>
      <a:defRPr lang="da-DK"/>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4">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6" autoAdjust="0"/>
    <p:restoredTop sz="95226" autoAdjust="0"/>
  </p:normalViewPr>
  <p:slideViewPr>
    <p:cSldViewPr>
      <p:cViewPr varScale="1">
        <p:scale>
          <a:sx n="20" d="100"/>
          <a:sy n="20" d="100"/>
        </p:scale>
        <p:origin x="3222" y="114"/>
      </p:cViewPr>
      <p:guideLst>
        <p:guide orient="horz" pos="12474"/>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tx>
            <c:strRef>
              <c:f>'Ark1'!$B$1</c:f>
              <c:strCache>
                <c:ptCount val="1"/>
                <c:pt idx="0">
                  <c:v>Salg</c:v>
                </c:pt>
              </c:strCache>
            </c:strRef>
          </c:tx>
          <c:explosion val="2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5D1-4451-AAB4-D1C393D2BDE2}"/>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5D1-4451-AAB4-D1C393D2BDE2}"/>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5D1-4451-AAB4-D1C393D2BDE2}"/>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5D1-4451-AAB4-D1C393D2BDE2}"/>
              </c:ext>
            </c:extLst>
          </c:dPt>
          <c:cat>
            <c:strRef>
              <c:f>'Ark1'!$A$2:$A$5</c:f>
              <c:strCache>
                <c:ptCount val="2"/>
                <c:pt idx="0">
                  <c:v>1. kvartal</c:v>
                </c:pt>
                <c:pt idx="1">
                  <c:v>2. kvartal</c:v>
                </c:pt>
              </c:strCache>
            </c:strRef>
          </c:cat>
          <c:val>
            <c:numRef>
              <c:f>'Ark1'!$B$2:$B$5</c:f>
              <c:numCache>
                <c:formatCode>General</c:formatCode>
                <c:ptCount val="4"/>
                <c:pt idx="0">
                  <c:v>1</c:v>
                </c:pt>
                <c:pt idx="1">
                  <c:v>2</c:v>
                </c:pt>
              </c:numCache>
            </c:numRef>
          </c:val>
          <c:extLst>
            <c:ext xmlns:c16="http://schemas.microsoft.com/office/drawing/2014/chart" uri="{C3380CC4-5D6E-409C-BE32-E72D297353CC}">
              <c16:uniqueId val="{00000000-1302-46E3-AD6A-196A64D57A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890236" y="12303207"/>
            <a:ext cx="21422678" cy="8489394"/>
          </a:xfrm>
        </p:spPr>
        <p:txBody>
          <a:bodyPr/>
          <a:lstStyle/>
          <a:p>
            <a:r>
              <a:rPr lang="da-DK"/>
              <a:t>Klik for at redigere i master</a:t>
            </a:r>
          </a:p>
        </p:txBody>
      </p:sp>
      <p:sp>
        <p:nvSpPr>
          <p:cNvPr id="3" name="Undertitel 2"/>
          <p:cNvSpPr>
            <a:spLocks noGrp="1"/>
          </p:cNvSpPr>
          <p:nvPr>
            <p:ph type="subTitle" idx="1"/>
          </p:nvPr>
        </p:nvSpPr>
        <p:spPr>
          <a:xfrm>
            <a:off x="3780473" y="22442805"/>
            <a:ext cx="17642205" cy="10121265"/>
          </a:xfrm>
        </p:spPr>
        <p:txBody>
          <a:bodyPr/>
          <a:lstStyle>
            <a:lvl1pPr marL="0" indent="0" algn="ctr">
              <a:buNone/>
              <a:defRPr>
                <a:solidFill>
                  <a:schemeClr val="tx1">
                    <a:tint val="75000"/>
                  </a:schemeClr>
                </a:solidFill>
              </a:defRPr>
            </a:lvl1pPr>
            <a:lvl2pPr marL="1851660" indent="0" algn="ctr">
              <a:buNone/>
              <a:defRPr>
                <a:solidFill>
                  <a:schemeClr val="tx1">
                    <a:tint val="75000"/>
                  </a:schemeClr>
                </a:solidFill>
              </a:defRPr>
            </a:lvl2pPr>
            <a:lvl3pPr marL="3703320" indent="0" algn="ctr">
              <a:buNone/>
              <a:defRPr>
                <a:solidFill>
                  <a:schemeClr val="tx1">
                    <a:tint val="75000"/>
                  </a:schemeClr>
                </a:solidFill>
              </a:defRPr>
            </a:lvl3pPr>
            <a:lvl4pPr marL="5554980" indent="0" algn="ctr">
              <a:buNone/>
              <a:defRPr>
                <a:solidFill>
                  <a:schemeClr val="tx1">
                    <a:tint val="75000"/>
                  </a:schemeClr>
                </a:solidFill>
              </a:defRPr>
            </a:lvl4pPr>
            <a:lvl5pPr marL="7406640" indent="0" algn="ctr">
              <a:buNone/>
              <a:defRPr>
                <a:solidFill>
                  <a:schemeClr val="tx1">
                    <a:tint val="75000"/>
                  </a:schemeClr>
                </a:solidFill>
              </a:defRPr>
            </a:lvl5pPr>
            <a:lvl6pPr marL="9258300" indent="0" algn="ctr">
              <a:buNone/>
              <a:defRPr>
                <a:solidFill>
                  <a:schemeClr val="tx1">
                    <a:tint val="75000"/>
                  </a:schemeClr>
                </a:solidFill>
              </a:defRPr>
            </a:lvl6pPr>
            <a:lvl7pPr marL="11109960" indent="0" algn="ctr">
              <a:buNone/>
              <a:defRPr>
                <a:solidFill>
                  <a:schemeClr val="tx1">
                    <a:tint val="75000"/>
                  </a:schemeClr>
                </a:solidFill>
              </a:defRPr>
            </a:lvl7pPr>
            <a:lvl8pPr marL="12961620" indent="0" algn="ctr">
              <a:buNone/>
              <a:defRPr>
                <a:solidFill>
                  <a:schemeClr val="tx1">
                    <a:tint val="75000"/>
                  </a:schemeClr>
                </a:solidFill>
              </a:defRPr>
            </a:lvl8pPr>
            <a:lvl9pPr marL="1481328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20767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24512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0362545" y="9158647"/>
            <a:ext cx="15629453" cy="195155222"/>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3474184" y="9158647"/>
            <a:ext cx="46468308" cy="195155222"/>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21179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1992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990875" y="25449850"/>
            <a:ext cx="21422678" cy="7865983"/>
          </a:xfrm>
        </p:spPr>
        <p:txBody>
          <a:bodyPr anchor="t"/>
          <a:lstStyle>
            <a:lvl1pPr algn="l">
              <a:defRPr sz="16200" b="1" cap="all"/>
            </a:lvl1pPr>
          </a:lstStyle>
          <a:p>
            <a:r>
              <a:rPr lang="da-DK"/>
              <a:t>Klik for at redigere i master</a:t>
            </a:r>
          </a:p>
        </p:txBody>
      </p:sp>
      <p:sp>
        <p:nvSpPr>
          <p:cNvPr id="3" name="Pladsholder til tekst 2"/>
          <p:cNvSpPr>
            <a:spLocks noGrp="1"/>
          </p:cNvSpPr>
          <p:nvPr>
            <p:ph type="body" idx="1"/>
          </p:nvPr>
        </p:nvSpPr>
        <p:spPr>
          <a:xfrm>
            <a:off x="1990875" y="16786270"/>
            <a:ext cx="21422678" cy="8663580"/>
          </a:xfrm>
        </p:spPr>
        <p:txBody>
          <a:bodyPr anchor="b"/>
          <a:lstStyle>
            <a:lvl1pPr marL="0" indent="0">
              <a:buNone/>
              <a:defRPr sz="8100">
                <a:solidFill>
                  <a:schemeClr val="tx1">
                    <a:tint val="75000"/>
                  </a:schemeClr>
                </a:solidFill>
              </a:defRPr>
            </a:lvl1pPr>
            <a:lvl2pPr marL="1851660" indent="0">
              <a:buNone/>
              <a:defRPr sz="7300">
                <a:solidFill>
                  <a:schemeClr val="tx1">
                    <a:tint val="75000"/>
                  </a:schemeClr>
                </a:solidFill>
              </a:defRPr>
            </a:lvl2pPr>
            <a:lvl3pPr marL="3703320" indent="0">
              <a:buNone/>
              <a:defRPr sz="6500">
                <a:solidFill>
                  <a:schemeClr val="tx1">
                    <a:tint val="75000"/>
                  </a:schemeClr>
                </a:solidFill>
              </a:defRPr>
            </a:lvl3pPr>
            <a:lvl4pPr marL="5554980" indent="0">
              <a:buNone/>
              <a:defRPr sz="5700">
                <a:solidFill>
                  <a:schemeClr val="tx1">
                    <a:tint val="75000"/>
                  </a:schemeClr>
                </a:solidFill>
              </a:defRPr>
            </a:lvl4pPr>
            <a:lvl5pPr marL="7406640" indent="0">
              <a:buNone/>
              <a:defRPr sz="5700">
                <a:solidFill>
                  <a:schemeClr val="tx1">
                    <a:tint val="75000"/>
                  </a:schemeClr>
                </a:solidFill>
              </a:defRPr>
            </a:lvl5pPr>
            <a:lvl6pPr marL="9258300" indent="0">
              <a:buNone/>
              <a:defRPr sz="5700">
                <a:solidFill>
                  <a:schemeClr val="tx1">
                    <a:tint val="75000"/>
                  </a:schemeClr>
                </a:solidFill>
              </a:defRPr>
            </a:lvl6pPr>
            <a:lvl7pPr marL="11109960" indent="0">
              <a:buNone/>
              <a:defRPr sz="5700">
                <a:solidFill>
                  <a:schemeClr val="tx1">
                    <a:tint val="75000"/>
                  </a:schemeClr>
                </a:solidFill>
              </a:defRPr>
            </a:lvl7pPr>
            <a:lvl8pPr marL="12961620" indent="0">
              <a:buNone/>
              <a:defRPr sz="5700">
                <a:solidFill>
                  <a:schemeClr val="tx1">
                    <a:tint val="75000"/>
                  </a:schemeClr>
                </a:solidFill>
              </a:defRPr>
            </a:lvl8pPr>
            <a:lvl9pPr marL="14813280" indent="0">
              <a:buNone/>
              <a:defRPr sz="57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235506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3474184" y="53365842"/>
            <a:ext cx="31048881" cy="150948030"/>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4943117" y="53365842"/>
            <a:ext cx="31048881" cy="150948030"/>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221332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260158" y="1586034"/>
            <a:ext cx="22682835" cy="6600825"/>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1260158" y="8865277"/>
            <a:ext cx="11135768" cy="3694626"/>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da-DK"/>
              <a:t>Klik for at redigere i master</a:t>
            </a:r>
          </a:p>
        </p:txBody>
      </p:sp>
      <p:sp>
        <p:nvSpPr>
          <p:cNvPr id="4" name="Pladsholder til indhold 3"/>
          <p:cNvSpPr>
            <a:spLocks noGrp="1"/>
          </p:cNvSpPr>
          <p:nvPr>
            <p:ph sz="half" idx="2"/>
          </p:nvPr>
        </p:nvSpPr>
        <p:spPr>
          <a:xfrm>
            <a:off x="1260158" y="12559903"/>
            <a:ext cx="11135768" cy="22818688"/>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2802852" y="8865277"/>
            <a:ext cx="11140142" cy="3694626"/>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da-DK"/>
              <a:t>Klik for at redigere i master</a:t>
            </a:r>
          </a:p>
        </p:txBody>
      </p:sp>
      <p:sp>
        <p:nvSpPr>
          <p:cNvPr id="6" name="Pladsholder til indhold 5"/>
          <p:cNvSpPr>
            <a:spLocks noGrp="1"/>
          </p:cNvSpPr>
          <p:nvPr>
            <p:ph sz="quarter" idx="4"/>
          </p:nvPr>
        </p:nvSpPr>
        <p:spPr>
          <a:xfrm>
            <a:off x="12802852" y="12559903"/>
            <a:ext cx="11140142" cy="22818688"/>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09477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415462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318428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260159" y="1576864"/>
            <a:ext cx="8291663" cy="6710839"/>
          </a:xfrm>
        </p:spPr>
        <p:txBody>
          <a:bodyPr anchor="b"/>
          <a:lstStyle>
            <a:lvl1pPr algn="l">
              <a:defRPr sz="8100" b="1"/>
            </a:lvl1pPr>
          </a:lstStyle>
          <a:p>
            <a:r>
              <a:rPr lang="da-DK"/>
              <a:t>Klik for at redigere i master</a:t>
            </a:r>
          </a:p>
        </p:txBody>
      </p:sp>
      <p:sp>
        <p:nvSpPr>
          <p:cNvPr id="3" name="Pladsholder til indhold 2"/>
          <p:cNvSpPr>
            <a:spLocks noGrp="1"/>
          </p:cNvSpPr>
          <p:nvPr>
            <p:ph idx="1"/>
          </p:nvPr>
        </p:nvSpPr>
        <p:spPr>
          <a:xfrm>
            <a:off x="9853732" y="1576866"/>
            <a:ext cx="14089261" cy="33801728"/>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260159" y="8287705"/>
            <a:ext cx="8291663" cy="27090889"/>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da-DK"/>
              <a:t>Klik for at redigere i master</a:t>
            </a:r>
          </a:p>
        </p:txBody>
      </p:sp>
      <p:sp>
        <p:nvSpPr>
          <p:cNvPr id="5" name="Pladsholder til dato 4"/>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9634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39994" y="27723465"/>
            <a:ext cx="15121890" cy="3272912"/>
          </a:xfrm>
        </p:spPr>
        <p:txBody>
          <a:bodyPr anchor="b"/>
          <a:lstStyle>
            <a:lvl1pPr algn="l">
              <a:defRPr sz="8100" b="1"/>
            </a:lvl1pPr>
          </a:lstStyle>
          <a:p>
            <a:r>
              <a:rPr lang="da-DK"/>
              <a:t>Klik for at redigere i master</a:t>
            </a:r>
          </a:p>
        </p:txBody>
      </p:sp>
      <p:sp>
        <p:nvSpPr>
          <p:cNvPr id="3" name="Pladsholder til billede 2"/>
          <p:cNvSpPr>
            <a:spLocks noGrp="1"/>
          </p:cNvSpPr>
          <p:nvPr>
            <p:ph type="pic" idx="1"/>
          </p:nvPr>
        </p:nvSpPr>
        <p:spPr>
          <a:xfrm>
            <a:off x="4939994" y="3538776"/>
            <a:ext cx="15121890" cy="23762970"/>
          </a:xfrm>
        </p:spPr>
        <p:txBody>
          <a:bodyPr/>
          <a:lstStyle>
            <a:lvl1pPr marL="0" indent="0">
              <a:buNone/>
              <a:defRPr sz="13000"/>
            </a:lvl1pPr>
            <a:lvl2pPr marL="1851660" indent="0">
              <a:buNone/>
              <a:defRPr sz="11300"/>
            </a:lvl2pPr>
            <a:lvl3pPr marL="3703320" indent="0">
              <a:buNone/>
              <a:defRPr sz="970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lang="da-DK"/>
          </a:p>
        </p:txBody>
      </p:sp>
      <p:sp>
        <p:nvSpPr>
          <p:cNvPr id="4" name="Pladsholder til tekst 3"/>
          <p:cNvSpPr>
            <a:spLocks noGrp="1"/>
          </p:cNvSpPr>
          <p:nvPr>
            <p:ph type="body" sz="half" idx="2"/>
          </p:nvPr>
        </p:nvSpPr>
        <p:spPr>
          <a:xfrm>
            <a:off x="4939994" y="30996377"/>
            <a:ext cx="15121890" cy="4648078"/>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da-DK"/>
              <a:t>Klik for at redigere i master</a:t>
            </a:r>
          </a:p>
        </p:txBody>
      </p:sp>
      <p:sp>
        <p:nvSpPr>
          <p:cNvPr id="5" name="Pladsholder til dato 4"/>
          <p:cNvSpPr>
            <a:spLocks noGrp="1"/>
          </p:cNvSpPr>
          <p:nvPr>
            <p:ph type="dt" sz="half" idx="10"/>
          </p:nvPr>
        </p:nvSpPr>
        <p:spPr/>
        <p:txBody>
          <a:bodyPr/>
          <a:lstStyle/>
          <a:p>
            <a:fld id="{1777EF60-A260-421B-8345-D52ECA0EF1C3}" type="datetimeFigureOut">
              <a:rPr lang="da-DK" smtClean="0"/>
              <a:pPr/>
              <a:t>30-11-2022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291301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60158" y="1586034"/>
            <a:ext cx="22682835" cy="6600825"/>
          </a:xfrm>
          <a:prstGeom prst="rect">
            <a:avLst/>
          </a:prstGeom>
        </p:spPr>
        <p:txBody>
          <a:bodyPr vert="horz" lIns="370332" tIns="185166" rIns="370332" bIns="185166" rtlCol="0" anchor="ctr">
            <a:normAutofit/>
          </a:bodyPr>
          <a:lstStyle/>
          <a:p>
            <a:r>
              <a:rPr lang="da-DK"/>
              <a:t>Klik for at redigere i master</a:t>
            </a:r>
          </a:p>
        </p:txBody>
      </p:sp>
      <p:sp>
        <p:nvSpPr>
          <p:cNvPr id="3" name="Pladsholder til tekst 2"/>
          <p:cNvSpPr>
            <a:spLocks noGrp="1"/>
          </p:cNvSpPr>
          <p:nvPr>
            <p:ph type="body" idx="1"/>
          </p:nvPr>
        </p:nvSpPr>
        <p:spPr>
          <a:xfrm>
            <a:off x="1260158" y="9241158"/>
            <a:ext cx="22682835" cy="26137436"/>
          </a:xfrm>
          <a:prstGeom prst="rect">
            <a:avLst/>
          </a:prstGeom>
        </p:spPr>
        <p:txBody>
          <a:bodyPr vert="horz" lIns="370332" tIns="185166" rIns="370332" bIns="185166"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260157" y="36707924"/>
            <a:ext cx="5880735" cy="2108597"/>
          </a:xfrm>
          <a:prstGeom prst="rect">
            <a:avLst/>
          </a:prstGeom>
        </p:spPr>
        <p:txBody>
          <a:bodyPr vert="horz" lIns="370332" tIns="185166" rIns="370332" bIns="185166" rtlCol="0" anchor="ctr"/>
          <a:lstStyle>
            <a:lvl1pPr algn="l">
              <a:defRPr sz="4900">
                <a:solidFill>
                  <a:schemeClr val="tx1">
                    <a:tint val="75000"/>
                  </a:schemeClr>
                </a:solidFill>
              </a:defRPr>
            </a:lvl1pPr>
          </a:lstStyle>
          <a:p>
            <a:fld id="{1777EF60-A260-421B-8345-D52ECA0EF1C3}" type="datetimeFigureOut">
              <a:rPr lang="da-DK" smtClean="0"/>
              <a:pPr/>
              <a:t>30-11-2022</a:t>
            </a:fld>
            <a:endParaRPr lang="da-DK"/>
          </a:p>
        </p:txBody>
      </p:sp>
      <p:sp>
        <p:nvSpPr>
          <p:cNvPr id="5" name="Pladsholder til sidefod 4"/>
          <p:cNvSpPr>
            <a:spLocks noGrp="1"/>
          </p:cNvSpPr>
          <p:nvPr>
            <p:ph type="ftr" sz="quarter" idx="3"/>
          </p:nvPr>
        </p:nvSpPr>
        <p:spPr>
          <a:xfrm>
            <a:off x="8611076" y="36707924"/>
            <a:ext cx="7980998" cy="2108597"/>
          </a:xfrm>
          <a:prstGeom prst="rect">
            <a:avLst/>
          </a:prstGeom>
        </p:spPr>
        <p:txBody>
          <a:bodyPr vert="horz" lIns="370332" tIns="185166" rIns="370332" bIns="185166" rtlCol="0" anchor="ctr"/>
          <a:lstStyle>
            <a:lvl1pPr algn="ctr">
              <a:defRPr sz="4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18062258" y="36707924"/>
            <a:ext cx="5880735" cy="2108597"/>
          </a:xfrm>
          <a:prstGeom prst="rect">
            <a:avLst/>
          </a:prstGeom>
        </p:spPr>
        <p:txBody>
          <a:bodyPr vert="horz" lIns="370332" tIns="185166" rIns="370332" bIns="185166" rtlCol="0" anchor="ctr"/>
          <a:lstStyle>
            <a:lvl1pPr algn="r">
              <a:defRPr sz="4900">
                <a:solidFill>
                  <a:schemeClr val="tx1">
                    <a:tint val="75000"/>
                  </a:schemeClr>
                </a:solidFill>
              </a:defRPr>
            </a:lvl1pPr>
          </a:lstStyle>
          <a:p>
            <a:fld id="{43001E34-74F5-4A11-8F10-CB124ECDC5CC}" type="slidenum">
              <a:rPr lang="da-DK" smtClean="0"/>
              <a:pPr/>
              <a:t>‹nr.›</a:t>
            </a:fld>
            <a:endParaRPr lang="da-DK"/>
          </a:p>
        </p:txBody>
      </p:sp>
    </p:spTree>
    <p:extLst>
      <p:ext uri="{BB962C8B-B14F-4D97-AF65-F5344CB8AC3E}">
        <p14:creationId xmlns:p14="http://schemas.microsoft.com/office/powerpoint/2010/main" val="341053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3320" rtl="0" eaLnBrk="1" latinLnBrk="0" hangingPunct="1">
        <a:spcBef>
          <a:spcPct val="0"/>
        </a:spcBef>
        <a:buNone/>
        <a:defRPr sz="17800" kern="1200">
          <a:solidFill>
            <a:schemeClr val="tx1"/>
          </a:solidFill>
          <a:latin typeface="+mj-lt"/>
          <a:ea typeface="+mj-ea"/>
          <a:cs typeface="+mj-cs"/>
        </a:defRPr>
      </a:lvl1pPr>
    </p:titleStyle>
    <p:bodyStyle>
      <a:lvl1pPr marL="1388745" indent="-1388745" algn="l" defTabSz="3703320" rtl="0" eaLnBrk="1" latinLnBrk="0" hangingPunct="1">
        <a:spcBef>
          <a:spcPct val="20000"/>
        </a:spcBef>
        <a:buFont typeface="Arial" panose="020B0604020202020204" pitchFamily="34" charset="0"/>
        <a:buChar char="•"/>
        <a:defRPr sz="13000" kern="1200">
          <a:solidFill>
            <a:schemeClr val="tx1"/>
          </a:solidFill>
          <a:latin typeface="+mn-lt"/>
          <a:ea typeface="+mn-ea"/>
          <a:cs typeface="+mn-cs"/>
        </a:defRPr>
      </a:lvl1pPr>
      <a:lvl2pPr marL="3008948" indent="-1157288" algn="l" defTabSz="370332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2pPr>
      <a:lvl3pPr marL="4629150" indent="-925830" algn="l" defTabSz="3703320"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3pPr>
      <a:lvl4pPr marL="64808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4pPr>
      <a:lvl5pPr marL="833247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5pPr>
      <a:lvl6pPr marL="1018413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6pPr>
      <a:lvl7pPr marL="1203579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7pPr>
      <a:lvl8pPr marL="1388745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8pPr>
      <a:lvl9pPr marL="157391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9pPr>
    </p:bodyStyle>
    <p:otherStyle>
      <a:defPPr>
        <a:defRPr lang="da-DK"/>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83"/>
          <p:cNvSpPr>
            <a:spLocks/>
          </p:cNvSpPr>
          <p:nvPr/>
        </p:nvSpPr>
        <p:spPr bwMode="auto">
          <a:xfrm>
            <a:off x="-1" y="0"/>
            <a:ext cx="7561016" cy="10801475"/>
          </a:xfrm>
          <a:prstGeom prst="rect">
            <a:avLst/>
          </a:prstGeom>
          <a:solidFill>
            <a:schemeClr val="bg1">
              <a:lumMod val="50000"/>
            </a:schemeClr>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a:ln>
                <a:noFill/>
              </a:ln>
              <a:solidFill>
                <a:schemeClr val="tx1"/>
              </a:solidFill>
              <a:effectLst/>
              <a:latin typeface="Arial" pitchFamily="34" charset="0"/>
              <a:cs typeface="Arial" pitchFamily="34" charset="0"/>
            </a:endParaRPr>
          </a:p>
        </p:txBody>
      </p:sp>
      <p:sp>
        <p:nvSpPr>
          <p:cNvPr id="1037" name="Rectangle 28"/>
          <p:cNvSpPr>
            <a:spLocks noChangeArrowheads="1"/>
          </p:cNvSpPr>
          <p:nvPr/>
        </p:nvSpPr>
        <p:spPr bwMode="auto">
          <a:xfrm>
            <a:off x="-1" y="21315643"/>
            <a:ext cx="7561016" cy="9000000"/>
          </a:xfrm>
          <a:prstGeom prst="rect">
            <a:avLst/>
          </a:prstGeom>
          <a:solidFill>
            <a:srgbClr val="43464C"/>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35" name="Rectangle 5"/>
          <p:cNvSpPr>
            <a:spLocks noChangeArrowheads="1"/>
          </p:cNvSpPr>
          <p:nvPr/>
        </p:nvSpPr>
        <p:spPr bwMode="auto">
          <a:xfrm>
            <a:off x="175" y="10720440"/>
            <a:ext cx="7560840" cy="9729027"/>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68" name="Rectangle 5"/>
          <p:cNvSpPr>
            <a:spLocks noChangeArrowheads="1"/>
          </p:cNvSpPr>
          <p:nvPr/>
        </p:nvSpPr>
        <p:spPr bwMode="auto">
          <a:xfrm>
            <a:off x="175" y="30244675"/>
            <a:ext cx="7560840" cy="9360275"/>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4" name="Text Box 4"/>
          <p:cNvSpPr txBox="1">
            <a:spLocks/>
          </p:cNvSpPr>
          <p:nvPr/>
        </p:nvSpPr>
        <p:spPr>
          <a:xfrm>
            <a:off x="8785151" y="1800475"/>
            <a:ext cx="15913767" cy="1330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da-DK" sz="15000" b="1" dirty="0" smtClean="0">
                <a:latin typeface="Arial" pitchFamily="34" charset="0"/>
                <a:cs typeface="Arial" pitchFamily="34" charset="0"/>
              </a:rPr>
              <a:t>Arbejdsmedicin</a:t>
            </a:r>
          </a:p>
          <a:p>
            <a:endParaRPr lang="da-DK" sz="6600" b="1" dirty="0" smtClean="0">
              <a:latin typeface="Arial" pitchFamily="34" charset="0"/>
              <a:cs typeface="Arial" pitchFamily="34" charset="0"/>
            </a:endParaRPr>
          </a:p>
          <a:p>
            <a:endParaRPr lang="da-DK" sz="6600" b="1" dirty="0">
              <a:latin typeface="Arial" pitchFamily="34" charset="0"/>
              <a:cs typeface="Arial" pitchFamily="34" charset="0"/>
            </a:endParaRPr>
          </a:p>
        </p:txBody>
      </p:sp>
      <p:sp>
        <p:nvSpPr>
          <p:cNvPr id="9" name="Tekstboks 8"/>
          <p:cNvSpPr txBox="1"/>
          <p:nvPr/>
        </p:nvSpPr>
        <p:spPr>
          <a:xfrm>
            <a:off x="8523355" y="11638802"/>
            <a:ext cx="5983113" cy="707886"/>
          </a:xfrm>
          <a:prstGeom prst="rect">
            <a:avLst/>
          </a:prstGeom>
          <a:noFill/>
        </p:spPr>
        <p:txBody>
          <a:bodyPr wrap="none" rtlCol="0">
            <a:spAutoFit/>
          </a:bodyPr>
          <a:lstStyle/>
          <a:p>
            <a:r>
              <a:rPr lang="da-DK" sz="4000" b="1" dirty="0" smtClean="0">
                <a:latin typeface="Arial" pitchFamily="34" charset="0"/>
                <a:cs typeface="Arial" pitchFamily="34" charset="0"/>
              </a:rPr>
              <a:t>FÆLLESREFERAT 2022</a:t>
            </a:r>
            <a:endParaRPr lang="da-DK" sz="4000" b="1" dirty="0">
              <a:latin typeface="Arial" pitchFamily="34" charset="0"/>
              <a:cs typeface="Arial" pitchFamily="34" charset="0"/>
            </a:endParaRPr>
          </a:p>
        </p:txBody>
      </p:sp>
      <p:sp>
        <p:nvSpPr>
          <p:cNvPr id="26" name="Text Box 13"/>
          <p:cNvSpPr txBox="1">
            <a:spLocks/>
          </p:cNvSpPr>
          <p:nvPr/>
        </p:nvSpPr>
        <p:spPr>
          <a:xfrm>
            <a:off x="8503503" y="12943494"/>
            <a:ext cx="2700000" cy="55166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smtClean="0">
                <a:latin typeface="Arial" pitchFamily="34" charset="0"/>
                <a:ea typeface="Times New Roman"/>
                <a:cs typeface="Arial" pitchFamily="34" charset="0"/>
              </a:rPr>
              <a:t>FORSLAG 1</a:t>
            </a:r>
            <a:endParaRPr lang="da-DK" sz="3000" dirty="0">
              <a:effectLst/>
              <a:latin typeface="Arial" pitchFamily="34" charset="0"/>
              <a:ea typeface="Times New Roman"/>
              <a:cs typeface="Arial" pitchFamily="34" charset="0"/>
            </a:endParaRPr>
          </a:p>
          <a:p>
            <a:pPr>
              <a:lnSpc>
                <a:spcPct val="150000"/>
              </a:lnSpc>
              <a:spcAft>
                <a:spcPts val="0"/>
              </a:spcAft>
            </a:pPr>
            <a:r>
              <a:rPr lang="en-US" sz="3000" dirty="0">
                <a:effectLst/>
                <a:latin typeface="Arial" pitchFamily="34" charset="0"/>
                <a:ea typeface="Times New Roman"/>
                <a:cs typeface="Arial" pitchFamily="34" charset="0"/>
              </a:rPr>
              <a:t> </a:t>
            </a:r>
            <a:endParaRPr lang="da-DK" sz="3000" dirty="0">
              <a:effectLst/>
              <a:latin typeface="Arial" pitchFamily="34" charset="0"/>
              <a:ea typeface="Times New Roman"/>
              <a:cs typeface="Arial" pitchFamily="34" charset="0"/>
            </a:endParaRPr>
          </a:p>
          <a:p>
            <a:pPr>
              <a:lnSpc>
                <a:spcPct val="150000"/>
              </a:lnSpc>
              <a:spcAft>
                <a:spcPts val="0"/>
              </a:spcAft>
            </a:pPr>
            <a:r>
              <a:rPr lang="en-US" sz="2800" dirty="0">
                <a:effectLst/>
                <a:latin typeface="Arial" panose="020B0604020202020204" pitchFamily="34" charset="0"/>
                <a:ea typeface="Times New Roman"/>
                <a:cs typeface="Arial" panose="020B0604020202020204" pitchFamily="34" charset="0"/>
              </a:rPr>
              <a:t> </a:t>
            </a:r>
            <a:endParaRPr lang="da-DK" sz="2800" dirty="0">
              <a:effectLst/>
              <a:latin typeface="Arial" panose="020B0604020202020204" pitchFamily="34" charset="0"/>
              <a:ea typeface="Times New Roman"/>
              <a:cs typeface="Arial" panose="020B0604020202020204" pitchFamily="34" charset="0"/>
            </a:endParaRPr>
          </a:p>
        </p:txBody>
      </p:sp>
      <p:sp>
        <p:nvSpPr>
          <p:cNvPr id="27" name="Rectangle 30"/>
          <p:cNvSpPr>
            <a:spLocks noChangeArrowheads="1"/>
          </p:cNvSpPr>
          <p:nvPr/>
        </p:nvSpPr>
        <p:spPr bwMode="auto">
          <a:xfrm>
            <a:off x="8466721" y="13741609"/>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31" name="Text Box 17"/>
          <p:cNvSpPr txBox="1">
            <a:spLocks/>
          </p:cNvSpPr>
          <p:nvPr/>
        </p:nvSpPr>
        <p:spPr>
          <a:xfrm>
            <a:off x="8470775" y="22454949"/>
            <a:ext cx="3096344" cy="59164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3000" b="1" dirty="0" smtClean="0">
                <a:effectLst/>
                <a:latin typeface="Arial"/>
                <a:ea typeface="Times New Roman"/>
                <a:cs typeface="Times New Roman"/>
              </a:rPr>
              <a:t>FORSLAG 2</a:t>
            </a:r>
            <a:endParaRPr lang="en-US" sz="3000" b="1" dirty="0">
              <a:effectLst/>
              <a:latin typeface="Arial"/>
              <a:ea typeface="Times New Roman"/>
              <a:cs typeface="Times New Roman"/>
            </a:endParaRPr>
          </a:p>
          <a:p>
            <a:pPr>
              <a:lnSpc>
                <a:spcPct val="150000"/>
              </a:lnSpc>
              <a:spcAft>
                <a:spcPts val="0"/>
              </a:spcAft>
            </a:pPr>
            <a:endParaRPr lang="en-US" sz="3000" b="1" dirty="0">
              <a:latin typeface="Arial"/>
              <a:ea typeface="Times New Roman"/>
              <a:cs typeface="Times New Roman"/>
            </a:endParaRPr>
          </a:p>
          <a:p>
            <a:pPr>
              <a:lnSpc>
                <a:spcPct val="150000"/>
              </a:lnSpc>
              <a:spcAft>
                <a:spcPts val="0"/>
              </a:spcAft>
            </a:pPr>
            <a:endParaRPr lang="da-DK" sz="28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2800" dirty="0">
                <a:effectLst/>
                <a:latin typeface="Arial" panose="020B0604020202020204" pitchFamily="34" charset="0"/>
                <a:ea typeface="Times New Roman"/>
                <a:cs typeface="Arial" panose="020B0604020202020204" pitchFamily="34" charset="0"/>
              </a:rPr>
              <a:t> </a:t>
            </a:r>
            <a:endParaRPr lang="da-DK" sz="2800" dirty="0">
              <a:effectLst/>
              <a:latin typeface="Arial" panose="020B0604020202020204" pitchFamily="34" charset="0"/>
              <a:ea typeface="Times New Roman"/>
              <a:cs typeface="Arial" panose="020B0604020202020204" pitchFamily="34" charset="0"/>
            </a:endParaRPr>
          </a:p>
        </p:txBody>
      </p:sp>
      <p:sp>
        <p:nvSpPr>
          <p:cNvPr id="32" name="Rectangle 30"/>
          <p:cNvSpPr>
            <a:spLocks noChangeArrowheads="1"/>
          </p:cNvSpPr>
          <p:nvPr/>
        </p:nvSpPr>
        <p:spPr bwMode="auto">
          <a:xfrm>
            <a:off x="8438105" y="23279593"/>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34" name="Rectangle 30"/>
          <p:cNvSpPr>
            <a:spLocks noChangeArrowheads="1"/>
          </p:cNvSpPr>
          <p:nvPr/>
        </p:nvSpPr>
        <p:spPr bwMode="auto">
          <a:xfrm>
            <a:off x="8401547" y="30471853"/>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45" name="Freeform 9"/>
          <p:cNvSpPr>
            <a:spLocks noEditPoints="1"/>
          </p:cNvSpPr>
          <p:nvPr/>
        </p:nvSpPr>
        <p:spPr bwMode="auto">
          <a:xfrm>
            <a:off x="5716914" y="37671032"/>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6" name="Freeform 42"/>
          <p:cNvSpPr>
            <a:spLocks/>
          </p:cNvSpPr>
          <p:nvPr/>
        </p:nvSpPr>
        <p:spPr bwMode="auto">
          <a:xfrm>
            <a:off x="6060043" y="37924196"/>
            <a:ext cx="743431" cy="838923"/>
          </a:xfrm>
          <a:custGeom>
            <a:avLst/>
            <a:gdLst>
              <a:gd name="T0" fmla="*/ 170 w 170"/>
              <a:gd name="T1" fmla="*/ 85 h 145"/>
              <a:gd name="T2" fmla="*/ 140 w 170"/>
              <a:gd name="T3" fmla="*/ 55 h 145"/>
              <a:gd name="T4" fmla="*/ 140 w 170"/>
              <a:gd name="T5" fmla="*/ 5 h 145"/>
              <a:gd name="T6" fmla="*/ 120 w 170"/>
              <a:gd name="T7" fmla="*/ 5 h 145"/>
              <a:gd name="T8" fmla="*/ 120 w 170"/>
              <a:gd name="T9" fmla="*/ 35 h 145"/>
              <a:gd name="T10" fmla="*/ 85 w 170"/>
              <a:gd name="T11" fmla="*/ 0 h 145"/>
              <a:gd name="T12" fmla="*/ 0 w 170"/>
              <a:gd name="T13" fmla="*/ 85 h 145"/>
              <a:gd name="T14" fmla="*/ 0 w 170"/>
              <a:gd name="T15" fmla="*/ 90 h 145"/>
              <a:gd name="T16" fmla="*/ 25 w 170"/>
              <a:gd name="T17" fmla="*/ 90 h 145"/>
              <a:gd name="T18" fmla="*/ 25 w 170"/>
              <a:gd name="T19" fmla="*/ 145 h 145"/>
              <a:gd name="T20" fmla="*/ 75 w 170"/>
              <a:gd name="T21" fmla="*/ 145 h 145"/>
              <a:gd name="T22" fmla="*/ 75 w 170"/>
              <a:gd name="T23" fmla="*/ 115 h 145"/>
              <a:gd name="T24" fmla="*/ 95 w 170"/>
              <a:gd name="T25" fmla="*/ 115 h 145"/>
              <a:gd name="T26" fmla="*/ 95 w 170"/>
              <a:gd name="T27" fmla="*/ 145 h 145"/>
              <a:gd name="T28" fmla="*/ 150 w 170"/>
              <a:gd name="T29" fmla="*/ 145 h 145"/>
              <a:gd name="T30" fmla="*/ 150 w 170"/>
              <a:gd name="T31" fmla="*/ 90 h 145"/>
              <a:gd name="T32" fmla="*/ 170 w 170"/>
              <a:gd name="T33" fmla="*/ 90 h 145"/>
              <a:gd name="T34" fmla="*/ 170 w 170"/>
              <a:gd name="T35"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45">
                <a:moveTo>
                  <a:pt x="170" y="85"/>
                </a:moveTo>
                <a:lnTo>
                  <a:pt x="140" y="55"/>
                </a:lnTo>
                <a:lnTo>
                  <a:pt x="140" y="5"/>
                </a:lnTo>
                <a:lnTo>
                  <a:pt x="120" y="5"/>
                </a:lnTo>
                <a:lnTo>
                  <a:pt x="120" y="35"/>
                </a:lnTo>
                <a:lnTo>
                  <a:pt x="85" y="0"/>
                </a:lnTo>
                <a:lnTo>
                  <a:pt x="0" y="85"/>
                </a:lnTo>
                <a:lnTo>
                  <a:pt x="0" y="90"/>
                </a:lnTo>
                <a:lnTo>
                  <a:pt x="25" y="90"/>
                </a:lnTo>
                <a:lnTo>
                  <a:pt x="25" y="145"/>
                </a:lnTo>
                <a:lnTo>
                  <a:pt x="75" y="145"/>
                </a:lnTo>
                <a:lnTo>
                  <a:pt x="75" y="115"/>
                </a:lnTo>
                <a:lnTo>
                  <a:pt x="95" y="115"/>
                </a:lnTo>
                <a:lnTo>
                  <a:pt x="95" y="145"/>
                </a:lnTo>
                <a:lnTo>
                  <a:pt x="150" y="145"/>
                </a:lnTo>
                <a:lnTo>
                  <a:pt x="150" y="90"/>
                </a:lnTo>
                <a:lnTo>
                  <a:pt x="170" y="90"/>
                </a:lnTo>
                <a:lnTo>
                  <a:pt x="17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7" name="Text Box 25"/>
          <p:cNvSpPr txBox="1">
            <a:spLocks/>
          </p:cNvSpPr>
          <p:nvPr/>
        </p:nvSpPr>
        <p:spPr>
          <a:xfrm>
            <a:off x="11617642" y="19637692"/>
            <a:ext cx="1967865"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700" b="1">
                <a:solidFill>
                  <a:srgbClr val="FFFFFF"/>
                </a:solidFill>
                <a:effectLst/>
                <a:latin typeface="Arial"/>
                <a:ea typeface="Times New Roman"/>
                <a:cs typeface="Times New Roman"/>
              </a:rPr>
              <a:t>AFFILIATION</a:t>
            </a:r>
            <a:endParaRPr lang="da-DK" sz="1100">
              <a:effectLst/>
              <a:ea typeface="Times New Roman"/>
              <a:cs typeface="Times New Roman"/>
            </a:endParaRPr>
          </a:p>
          <a:p>
            <a:pPr algn="r">
              <a:lnSpc>
                <a:spcPct val="115000"/>
              </a:lnSpc>
              <a:spcAft>
                <a:spcPts val="0"/>
              </a:spcAft>
            </a:pPr>
            <a:r>
              <a:rPr lang="en-GB" sz="800">
                <a:solidFill>
                  <a:srgbClr val="FFFFFF"/>
                </a:solidFill>
                <a:effectLst/>
                <a:latin typeface="Arial"/>
                <a:ea typeface="Times New Roman"/>
                <a:cs typeface="Times New Roman"/>
              </a:rPr>
              <a:t>Department of Occupational Medicine</a:t>
            </a:r>
            <a:endParaRPr lang="da-DK" sz="1100">
              <a:effectLst/>
              <a:ea typeface="Times New Roman"/>
              <a:cs typeface="Times New Roman"/>
            </a:endParaRPr>
          </a:p>
        </p:txBody>
      </p:sp>
      <p:sp>
        <p:nvSpPr>
          <p:cNvPr id="48" name="Text Box 25"/>
          <p:cNvSpPr txBox="1">
            <a:spLocks/>
          </p:cNvSpPr>
          <p:nvPr/>
        </p:nvSpPr>
        <p:spPr>
          <a:xfrm>
            <a:off x="94978" y="37660458"/>
            <a:ext cx="5400775" cy="19444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dirty="0" smtClean="0">
                <a:solidFill>
                  <a:srgbClr val="FFFFFF"/>
                </a:solidFill>
                <a:latin typeface="Arial" panose="020B0604020202020204" pitchFamily="34" charset="0"/>
                <a:ea typeface="Times New Roman"/>
                <a:cs typeface="Arial" panose="020B0604020202020204" pitchFamily="34" charset="0"/>
              </a:rPr>
              <a:t>Regionshospitalet Gødstrup</a:t>
            </a:r>
            <a:endParaRPr lang="da-DK" sz="3000" dirty="0">
              <a:solidFill>
                <a:srgbClr val="FFFFFF"/>
              </a:solidFill>
              <a:latin typeface="Arial" panose="020B0604020202020204" pitchFamily="34" charset="0"/>
              <a:ea typeface="Times New Roman"/>
              <a:cs typeface="Arial" panose="020B0604020202020204" pitchFamily="34" charset="0"/>
            </a:endParaRPr>
          </a:p>
          <a:p>
            <a:pPr algn="r">
              <a:lnSpc>
                <a:spcPct val="115000"/>
              </a:lnSpc>
              <a:spcAft>
                <a:spcPts val="0"/>
              </a:spcAft>
            </a:pPr>
            <a:r>
              <a:rPr lang="da-DK" sz="3000" dirty="0" smtClean="0">
                <a:solidFill>
                  <a:srgbClr val="FFFFFF"/>
                </a:solidFill>
                <a:latin typeface="Arial" panose="020B0604020202020204" pitchFamily="34" charset="0"/>
                <a:ea typeface="Times New Roman"/>
                <a:cs typeface="Arial" panose="020B0604020202020204" pitchFamily="34" charset="0"/>
              </a:rPr>
              <a:t>Møllegade 16, 1. sal</a:t>
            </a:r>
          </a:p>
          <a:p>
            <a:pPr algn="r">
              <a:lnSpc>
                <a:spcPct val="115000"/>
              </a:lnSpc>
              <a:spcAft>
                <a:spcPts val="0"/>
              </a:spcAft>
            </a:pPr>
            <a:r>
              <a:rPr lang="da-DK" sz="3000" dirty="0" smtClean="0">
                <a:solidFill>
                  <a:srgbClr val="FFFFFF"/>
                </a:solidFill>
                <a:latin typeface="Arial" panose="020B0604020202020204" pitchFamily="34" charset="0"/>
                <a:ea typeface="Times New Roman"/>
                <a:cs typeface="Arial" panose="020B0604020202020204" pitchFamily="34" charset="0"/>
              </a:rPr>
              <a:t>7400 </a:t>
            </a:r>
            <a:r>
              <a:rPr lang="da-DK" sz="3000" dirty="0">
                <a:solidFill>
                  <a:srgbClr val="FFFFFF"/>
                </a:solidFill>
                <a:latin typeface="Arial" panose="020B0604020202020204" pitchFamily="34" charset="0"/>
                <a:ea typeface="Times New Roman"/>
                <a:cs typeface="Arial" panose="020B0604020202020204" pitchFamily="34" charset="0"/>
              </a:rPr>
              <a:t>Herning</a:t>
            </a:r>
            <a:endParaRPr lang="da-DK" sz="3000" dirty="0">
              <a:effectLst/>
              <a:latin typeface="Arial" panose="020B0604020202020204" pitchFamily="34" charset="0"/>
              <a:ea typeface="Times New Roman"/>
              <a:cs typeface="Arial" panose="020B0604020202020204" pitchFamily="34" charset="0"/>
            </a:endParaRPr>
          </a:p>
        </p:txBody>
      </p:sp>
      <p:sp>
        <p:nvSpPr>
          <p:cNvPr id="49" name="Freeform 9"/>
          <p:cNvSpPr>
            <a:spLocks noEditPoints="1"/>
          </p:cNvSpPr>
          <p:nvPr/>
        </p:nvSpPr>
        <p:spPr bwMode="auto">
          <a:xfrm>
            <a:off x="5714840" y="35876710"/>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50" name="Freeform 13"/>
          <p:cNvSpPr>
            <a:spLocks/>
          </p:cNvSpPr>
          <p:nvPr/>
        </p:nvSpPr>
        <p:spPr bwMode="auto">
          <a:xfrm>
            <a:off x="6061204" y="36321221"/>
            <a:ext cx="756952" cy="550861"/>
          </a:xfrm>
          <a:custGeom>
            <a:avLst/>
            <a:gdLst>
              <a:gd name="T0" fmla="*/ 25 w 26"/>
              <a:gd name="T1" fmla="*/ 20 h 25"/>
              <a:gd name="T2" fmla="*/ 19 w 26"/>
              <a:gd name="T3" fmla="*/ 13 h 25"/>
              <a:gd name="T4" fmla="*/ 23 w 26"/>
              <a:gd name="T5" fmla="*/ 10 h 25"/>
              <a:gd name="T6" fmla="*/ 24 w 26"/>
              <a:gd name="T7" fmla="*/ 9 h 25"/>
              <a:gd name="T8" fmla="*/ 23 w 26"/>
              <a:gd name="T9" fmla="*/ 8 h 25"/>
              <a:gd name="T10" fmla="*/ 2 w 26"/>
              <a:gd name="T11" fmla="*/ 0 h 25"/>
              <a:gd name="T12" fmla="*/ 1 w 26"/>
              <a:gd name="T13" fmla="*/ 0 h 25"/>
              <a:gd name="T14" fmla="*/ 1 w 26"/>
              <a:gd name="T15" fmla="*/ 1 h 25"/>
              <a:gd name="T16" fmla="*/ 9 w 26"/>
              <a:gd name="T17" fmla="*/ 23 h 25"/>
              <a:gd name="T18" fmla="*/ 10 w 26"/>
              <a:gd name="T19" fmla="*/ 23 h 25"/>
              <a:gd name="T20" fmla="*/ 11 w 26"/>
              <a:gd name="T21" fmla="*/ 23 h 25"/>
              <a:gd name="T22" fmla="*/ 14 w 26"/>
              <a:gd name="T23" fmla="*/ 18 h 25"/>
              <a:gd name="T24" fmla="*/ 21 w 26"/>
              <a:gd name="T25" fmla="*/ 25 h 25"/>
              <a:gd name="T26" fmla="*/ 21 w 26"/>
              <a:gd name="T27" fmla="*/ 25 h 25"/>
              <a:gd name="T28" fmla="*/ 22 w 26"/>
              <a:gd name="T29" fmla="*/ 25 h 25"/>
              <a:gd name="T30" fmla="*/ 25 w 26"/>
              <a:gd name="T31" fmla="*/ 21 h 25"/>
              <a:gd name="T32" fmla="*/ 25 w 26"/>
              <a:gd name="T33"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5" y="20"/>
                </a:moveTo>
                <a:cubicBezTo>
                  <a:pt x="19" y="13"/>
                  <a:pt x="19" y="13"/>
                  <a:pt x="19" y="13"/>
                </a:cubicBezTo>
                <a:cubicBezTo>
                  <a:pt x="23" y="10"/>
                  <a:pt x="23" y="10"/>
                  <a:pt x="23" y="10"/>
                </a:cubicBezTo>
                <a:cubicBezTo>
                  <a:pt x="24" y="10"/>
                  <a:pt x="24" y="10"/>
                  <a:pt x="24" y="9"/>
                </a:cubicBezTo>
                <a:cubicBezTo>
                  <a:pt x="24" y="9"/>
                  <a:pt x="24" y="8"/>
                  <a:pt x="23" y="8"/>
                </a:cubicBezTo>
                <a:cubicBezTo>
                  <a:pt x="2" y="0"/>
                  <a:pt x="2" y="0"/>
                  <a:pt x="2" y="0"/>
                </a:cubicBezTo>
                <a:cubicBezTo>
                  <a:pt x="2" y="0"/>
                  <a:pt x="1" y="0"/>
                  <a:pt x="1" y="0"/>
                </a:cubicBezTo>
                <a:cubicBezTo>
                  <a:pt x="0" y="0"/>
                  <a:pt x="0" y="1"/>
                  <a:pt x="1" y="1"/>
                </a:cubicBezTo>
                <a:cubicBezTo>
                  <a:pt x="9" y="23"/>
                  <a:pt x="9" y="23"/>
                  <a:pt x="9" y="23"/>
                </a:cubicBezTo>
                <a:cubicBezTo>
                  <a:pt x="9" y="23"/>
                  <a:pt x="10" y="23"/>
                  <a:pt x="10" y="23"/>
                </a:cubicBezTo>
                <a:cubicBezTo>
                  <a:pt x="10" y="23"/>
                  <a:pt x="11" y="23"/>
                  <a:pt x="11" y="23"/>
                </a:cubicBezTo>
                <a:cubicBezTo>
                  <a:pt x="14" y="18"/>
                  <a:pt x="14" y="18"/>
                  <a:pt x="14" y="18"/>
                </a:cubicBezTo>
                <a:cubicBezTo>
                  <a:pt x="21" y="25"/>
                  <a:pt x="21" y="25"/>
                  <a:pt x="21" y="25"/>
                </a:cubicBezTo>
                <a:cubicBezTo>
                  <a:pt x="21" y="25"/>
                  <a:pt x="21" y="25"/>
                  <a:pt x="21" y="25"/>
                </a:cubicBezTo>
                <a:cubicBezTo>
                  <a:pt x="22" y="25"/>
                  <a:pt x="22" y="25"/>
                  <a:pt x="22" y="25"/>
                </a:cubicBezTo>
                <a:cubicBezTo>
                  <a:pt x="25" y="21"/>
                  <a:pt x="25" y="21"/>
                  <a:pt x="25" y="21"/>
                </a:cubicBezTo>
                <a:cubicBezTo>
                  <a:pt x="26" y="21"/>
                  <a:pt x="26" y="20"/>
                  <a:pt x="2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51" name="Text Box 26"/>
          <p:cNvSpPr txBox="1">
            <a:spLocks/>
          </p:cNvSpPr>
          <p:nvPr/>
        </p:nvSpPr>
        <p:spPr>
          <a:xfrm>
            <a:off x="128743" y="36357807"/>
            <a:ext cx="5350069" cy="6545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dirty="0" smtClean="0">
                <a:solidFill>
                  <a:srgbClr val="FFFFFF"/>
                </a:solidFill>
                <a:latin typeface="Arial" panose="020B0604020202020204" pitchFamily="34" charset="0"/>
                <a:ea typeface="Times New Roman"/>
                <a:cs typeface="Arial" panose="020B0604020202020204" pitchFamily="34" charset="0"/>
              </a:rPr>
              <a:t>ARBEJDSMEDICIN</a:t>
            </a:r>
            <a:endParaRPr lang="da-DK" sz="3000" dirty="0">
              <a:effectLst/>
              <a:latin typeface="Arial" panose="020B0604020202020204" pitchFamily="34" charset="0"/>
              <a:ea typeface="Times New Roman"/>
              <a:cs typeface="Arial" panose="020B0604020202020204" pitchFamily="34" charset="0"/>
            </a:endParaRPr>
          </a:p>
        </p:txBody>
      </p:sp>
      <p:sp>
        <p:nvSpPr>
          <p:cNvPr id="1030" name="Rectangle 29"/>
          <p:cNvSpPr>
            <a:spLocks noChangeArrowheads="1"/>
          </p:cNvSpPr>
          <p:nvPr/>
        </p:nvSpPr>
        <p:spPr bwMode="auto">
          <a:xfrm>
            <a:off x="0" y="20389425"/>
            <a:ext cx="7561015" cy="936104"/>
          </a:xfrm>
          <a:prstGeom prst="rect">
            <a:avLst/>
          </a:prstGeom>
          <a:solidFill>
            <a:srgbClr val="76BAF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39" name="Freeform 8"/>
          <p:cNvSpPr>
            <a:spLocks/>
          </p:cNvSpPr>
          <p:nvPr/>
        </p:nvSpPr>
        <p:spPr bwMode="auto">
          <a:xfrm flipH="1">
            <a:off x="6183608" y="32477383"/>
            <a:ext cx="485301" cy="838761"/>
          </a:xfrm>
          <a:custGeom>
            <a:avLst/>
            <a:gdLst>
              <a:gd name="T0" fmla="*/ 29 w 30"/>
              <a:gd name="T1" fmla="*/ 23 h 30"/>
              <a:gd name="T2" fmla="*/ 24 w 30"/>
              <a:gd name="T3" fmla="*/ 19 h 30"/>
              <a:gd name="T4" fmla="*/ 21 w 30"/>
              <a:gd name="T5" fmla="*/ 19 h 30"/>
              <a:gd name="T6" fmla="*/ 19 w 30"/>
              <a:gd name="T7" fmla="*/ 21 h 30"/>
              <a:gd name="T8" fmla="*/ 18 w 30"/>
              <a:gd name="T9" fmla="*/ 21 h 30"/>
              <a:gd name="T10" fmla="*/ 13 w 30"/>
              <a:gd name="T11" fmla="*/ 17 h 30"/>
              <a:gd name="T12" fmla="*/ 9 w 30"/>
              <a:gd name="T13" fmla="*/ 11 h 30"/>
              <a:gd name="T14" fmla="*/ 9 w 30"/>
              <a:gd name="T15" fmla="*/ 11 h 30"/>
              <a:gd name="T16" fmla="*/ 10 w 30"/>
              <a:gd name="T17" fmla="*/ 9 h 30"/>
              <a:gd name="T18" fmla="*/ 11 w 30"/>
              <a:gd name="T19" fmla="*/ 9 h 30"/>
              <a:gd name="T20" fmla="*/ 11 w 30"/>
              <a:gd name="T21" fmla="*/ 5 h 30"/>
              <a:gd name="T22" fmla="*/ 6 w 30"/>
              <a:gd name="T23" fmla="*/ 1 h 30"/>
              <a:gd name="T24" fmla="*/ 3 w 30"/>
              <a:gd name="T25" fmla="*/ 1 h 30"/>
              <a:gd name="T26" fmla="*/ 2 w 30"/>
              <a:gd name="T27" fmla="*/ 2 h 30"/>
              <a:gd name="T28" fmla="*/ 2 w 30"/>
              <a:gd name="T29" fmla="*/ 2 h 30"/>
              <a:gd name="T30" fmla="*/ 1 w 30"/>
              <a:gd name="T31" fmla="*/ 4 h 30"/>
              <a:gd name="T32" fmla="*/ 0 w 30"/>
              <a:gd name="T33" fmla="*/ 6 h 30"/>
              <a:gd name="T34" fmla="*/ 8 w 30"/>
              <a:gd name="T35" fmla="*/ 21 h 30"/>
              <a:gd name="T36" fmla="*/ 24 w 30"/>
              <a:gd name="T37" fmla="*/ 29 h 30"/>
              <a:gd name="T38" fmla="*/ 26 w 30"/>
              <a:gd name="T39" fmla="*/ 29 h 30"/>
              <a:gd name="T40" fmla="*/ 28 w 30"/>
              <a:gd name="T41" fmla="*/ 28 h 30"/>
              <a:gd name="T42" fmla="*/ 28 w 30"/>
              <a:gd name="T43" fmla="*/ 28 h 30"/>
              <a:gd name="T44" fmla="*/ 29 w 30"/>
              <a:gd name="T45" fmla="*/ 26 h 30"/>
              <a:gd name="T46" fmla="*/ 29 w 30"/>
              <a:gd name="T4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9" y="23"/>
                </a:moveTo>
                <a:cubicBezTo>
                  <a:pt x="24" y="19"/>
                  <a:pt x="24" y="19"/>
                  <a:pt x="24" y="19"/>
                </a:cubicBezTo>
                <a:cubicBezTo>
                  <a:pt x="23" y="18"/>
                  <a:pt x="22" y="18"/>
                  <a:pt x="21" y="19"/>
                </a:cubicBezTo>
                <a:cubicBezTo>
                  <a:pt x="19" y="21"/>
                  <a:pt x="19" y="21"/>
                  <a:pt x="19" y="21"/>
                </a:cubicBezTo>
                <a:cubicBezTo>
                  <a:pt x="18" y="21"/>
                  <a:pt x="18" y="21"/>
                  <a:pt x="18" y="21"/>
                </a:cubicBezTo>
                <a:cubicBezTo>
                  <a:pt x="17" y="20"/>
                  <a:pt x="15" y="19"/>
                  <a:pt x="13" y="17"/>
                </a:cubicBezTo>
                <a:cubicBezTo>
                  <a:pt x="11" y="15"/>
                  <a:pt x="10" y="13"/>
                  <a:pt x="9" y="11"/>
                </a:cubicBezTo>
                <a:cubicBezTo>
                  <a:pt x="9" y="11"/>
                  <a:pt x="9" y="11"/>
                  <a:pt x="9" y="11"/>
                </a:cubicBezTo>
                <a:cubicBezTo>
                  <a:pt x="10" y="9"/>
                  <a:pt x="10" y="9"/>
                  <a:pt x="10" y="9"/>
                </a:cubicBezTo>
                <a:cubicBezTo>
                  <a:pt x="11" y="9"/>
                  <a:pt x="11" y="9"/>
                  <a:pt x="11" y="9"/>
                </a:cubicBezTo>
                <a:cubicBezTo>
                  <a:pt x="12" y="8"/>
                  <a:pt x="12" y="6"/>
                  <a:pt x="11" y="5"/>
                </a:cubicBezTo>
                <a:cubicBezTo>
                  <a:pt x="6" y="1"/>
                  <a:pt x="6" y="1"/>
                  <a:pt x="6" y="1"/>
                </a:cubicBezTo>
                <a:cubicBezTo>
                  <a:pt x="6" y="0"/>
                  <a:pt x="4" y="0"/>
                  <a:pt x="3" y="1"/>
                </a:cubicBezTo>
                <a:cubicBezTo>
                  <a:pt x="2" y="2"/>
                  <a:pt x="2" y="2"/>
                  <a:pt x="2" y="2"/>
                </a:cubicBezTo>
                <a:cubicBezTo>
                  <a:pt x="2" y="2"/>
                  <a:pt x="2" y="2"/>
                  <a:pt x="2" y="2"/>
                </a:cubicBezTo>
                <a:cubicBezTo>
                  <a:pt x="1" y="3"/>
                  <a:pt x="1" y="3"/>
                  <a:pt x="1" y="4"/>
                </a:cubicBezTo>
                <a:cubicBezTo>
                  <a:pt x="1" y="5"/>
                  <a:pt x="0" y="5"/>
                  <a:pt x="0" y="6"/>
                </a:cubicBezTo>
                <a:cubicBezTo>
                  <a:pt x="0" y="11"/>
                  <a:pt x="2" y="15"/>
                  <a:pt x="8" y="21"/>
                </a:cubicBezTo>
                <a:cubicBezTo>
                  <a:pt x="17" y="30"/>
                  <a:pt x="23" y="29"/>
                  <a:pt x="24" y="29"/>
                </a:cubicBezTo>
                <a:cubicBezTo>
                  <a:pt x="24" y="29"/>
                  <a:pt x="25" y="29"/>
                  <a:pt x="26" y="29"/>
                </a:cubicBezTo>
                <a:cubicBezTo>
                  <a:pt x="26" y="29"/>
                  <a:pt x="27" y="28"/>
                  <a:pt x="28" y="28"/>
                </a:cubicBezTo>
                <a:cubicBezTo>
                  <a:pt x="28" y="28"/>
                  <a:pt x="28" y="28"/>
                  <a:pt x="28" y="28"/>
                </a:cubicBezTo>
                <a:cubicBezTo>
                  <a:pt x="29" y="26"/>
                  <a:pt x="29" y="26"/>
                  <a:pt x="29" y="26"/>
                </a:cubicBezTo>
                <a:cubicBezTo>
                  <a:pt x="30" y="26"/>
                  <a:pt x="30" y="24"/>
                  <a:pt x="29"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0" name="Freeform 9"/>
          <p:cNvSpPr>
            <a:spLocks noEditPoints="1"/>
          </p:cNvSpPr>
          <p:nvPr/>
        </p:nvSpPr>
        <p:spPr bwMode="auto">
          <a:xfrm>
            <a:off x="5715224" y="32198424"/>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38" name="Text Box 22"/>
          <p:cNvSpPr txBox="1">
            <a:spLocks/>
          </p:cNvSpPr>
          <p:nvPr/>
        </p:nvSpPr>
        <p:spPr>
          <a:xfrm>
            <a:off x="62266" y="32403875"/>
            <a:ext cx="5377150" cy="1080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b="1" dirty="0">
                <a:solidFill>
                  <a:srgbClr val="FFFFFF"/>
                </a:solidFill>
                <a:effectLst/>
                <a:latin typeface="Arial" panose="020B0604020202020204" pitchFamily="34" charset="0"/>
                <a:ea typeface="Times New Roman"/>
                <a:cs typeface="Arial" panose="020B0604020202020204" pitchFamily="34" charset="0"/>
              </a:rPr>
              <a:t>PHONE</a:t>
            </a:r>
            <a:endParaRPr lang="da-DK" sz="3000" dirty="0">
              <a:effectLst/>
              <a:latin typeface="Arial" panose="020B0604020202020204" pitchFamily="34" charset="0"/>
              <a:ea typeface="Times New Roman"/>
              <a:cs typeface="Arial" panose="020B0604020202020204" pitchFamily="34" charset="0"/>
            </a:endParaRPr>
          </a:p>
          <a:p>
            <a:pPr algn="r">
              <a:lnSpc>
                <a:spcPct val="115000"/>
              </a:lnSpc>
              <a:spcAft>
                <a:spcPts val="0"/>
              </a:spcAft>
            </a:pPr>
            <a:r>
              <a:rPr lang="da-DK" sz="3000" dirty="0" smtClean="0">
                <a:solidFill>
                  <a:srgbClr val="FFFFFF"/>
                </a:solidFill>
                <a:latin typeface="Arial" panose="020B0604020202020204" pitchFamily="34" charset="0"/>
                <a:ea typeface="Times New Roman"/>
                <a:cs typeface="Arial" panose="020B0604020202020204" pitchFamily="34" charset="0"/>
              </a:rPr>
              <a:t>+45 7843 </a:t>
            </a:r>
            <a:r>
              <a:rPr lang="da-DK" sz="3000" dirty="0">
                <a:solidFill>
                  <a:srgbClr val="FFFFFF"/>
                </a:solidFill>
                <a:latin typeface="Arial" panose="020B0604020202020204" pitchFamily="34" charset="0"/>
                <a:ea typeface="Times New Roman"/>
                <a:cs typeface="Arial" panose="020B0604020202020204" pitchFamily="34" charset="0"/>
              </a:rPr>
              <a:t>3500</a:t>
            </a:r>
            <a:endParaRPr lang="da-DK" sz="3000" dirty="0">
              <a:effectLst/>
              <a:latin typeface="Arial" panose="020B0604020202020204" pitchFamily="34" charset="0"/>
              <a:ea typeface="Times New Roman"/>
              <a:cs typeface="Arial" panose="020B0604020202020204" pitchFamily="34" charset="0"/>
            </a:endParaRPr>
          </a:p>
        </p:txBody>
      </p:sp>
      <p:sp>
        <p:nvSpPr>
          <p:cNvPr id="41" name="Freeform 9"/>
          <p:cNvSpPr>
            <a:spLocks noEditPoints="1"/>
          </p:cNvSpPr>
          <p:nvPr/>
        </p:nvSpPr>
        <p:spPr bwMode="auto">
          <a:xfrm>
            <a:off x="5719575" y="34069648"/>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2" name="Freeform 10"/>
          <p:cNvSpPr>
            <a:spLocks/>
          </p:cNvSpPr>
          <p:nvPr/>
        </p:nvSpPr>
        <p:spPr bwMode="auto">
          <a:xfrm>
            <a:off x="6068567" y="34451966"/>
            <a:ext cx="743431" cy="376052"/>
          </a:xfrm>
          <a:custGeom>
            <a:avLst/>
            <a:gdLst>
              <a:gd name="T0" fmla="*/ 3 w 34"/>
              <a:gd name="T1" fmla="*/ 8 h 16"/>
              <a:gd name="T2" fmla="*/ 7 w 34"/>
              <a:gd name="T3" fmla="*/ 10 h 16"/>
              <a:gd name="T4" fmla="*/ 12 w 34"/>
              <a:gd name="T5" fmla="*/ 14 h 16"/>
              <a:gd name="T6" fmla="*/ 13 w 34"/>
              <a:gd name="T7" fmla="*/ 14 h 16"/>
              <a:gd name="T8" fmla="*/ 14 w 34"/>
              <a:gd name="T9" fmla="*/ 15 h 16"/>
              <a:gd name="T10" fmla="*/ 15 w 34"/>
              <a:gd name="T11" fmla="*/ 16 h 16"/>
              <a:gd name="T12" fmla="*/ 16 w 34"/>
              <a:gd name="T13" fmla="*/ 16 h 16"/>
              <a:gd name="T14" fmla="*/ 17 w 34"/>
              <a:gd name="T15" fmla="*/ 16 h 16"/>
              <a:gd name="T16" fmla="*/ 17 w 34"/>
              <a:gd name="T17" fmla="*/ 16 h 16"/>
              <a:gd name="T18" fmla="*/ 18 w 34"/>
              <a:gd name="T19" fmla="*/ 16 h 16"/>
              <a:gd name="T20" fmla="*/ 19 w 34"/>
              <a:gd name="T21" fmla="*/ 16 h 16"/>
              <a:gd name="T22" fmla="*/ 20 w 34"/>
              <a:gd name="T23" fmla="*/ 15 h 16"/>
              <a:gd name="T24" fmla="*/ 21 w 34"/>
              <a:gd name="T25" fmla="*/ 14 h 16"/>
              <a:gd name="T26" fmla="*/ 22 w 34"/>
              <a:gd name="T27" fmla="*/ 14 h 16"/>
              <a:gd name="T28" fmla="*/ 30 w 34"/>
              <a:gd name="T29" fmla="*/ 8 h 16"/>
              <a:gd name="T30" fmla="*/ 33 w 34"/>
              <a:gd name="T31" fmla="*/ 5 h 16"/>
              <a:gd name="T32" fmla="*/ 34 w 34"/>
              <a:gd name="T33" fmla="*/ 3 h 16"/>
              <a:gd name="T34" fmla="*/ 33 w 34"/>
              <a:gd name="T35" fmla="*/ 0 h 16"/>
              <a:gd name="T36" fmla="*/ 31 w 34"/>
              <a:gd name="T37" fmla="*/ 0 h 16"/>
              <a:gd name="T38" fmla="*/ 3 w 34"/>
              <a:gd name="T39" fmla="*/ 0 h 16"/>
              <a:gd name="T40" fmla="*/ 1 w 34"/>
              <a:gd name="T41" fmla="*/ 1 h 16"/>
              <a:gd name="T42" fmla="*/ 0 w 34"/>
              <a:gd name="T43" fmla="*/ 3 h 16"/>
              <a:gd name="T44" fmla="*/ 1 w 34"/>
              <a:gd name="T45" fmla="*/ 5 h 16"/>
              <a:gd name="T46" fmla="*/ 3 w 34"/>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6">
                <a:moveTo>
                  <a:pt x="3" y="8"/>
                </a:moveTo>
                <a:cubicBezTo>
                  <a:pt x="4" y="8"/>
                  <a:pt x="5" y="9"/>
                  <a:pt x="7" y="10"/>
                </a:cubicBezTo>
                <a:cubicBezTo>
                  <a:pt x="9" y="12"/>
                  <a:pt x="11" y="13"/>
                  <a:pt x="12" y="14"/>
                </a:cubicBezTo>
                <a:cubicBezTo>
                  <a:pt x="12" y="14"/>
                  <a:pt x="12" y="14"/>
                  <a:pt x="13" y="14"/>
                </a:cubicBezTo>
                <a:cubicBezTo>
                  <a:pt x="13" y="15"/>
                  <a:pt x="14" y="15"/>
                  <a:pt x="14" y="15"/>
                </a:cubicBezTo>
                <a:cubicBezTo>
                  <a:pt x="14" y="15"/>
                  <a:pt x="14" y="15"/>
                  <a:pt x="15" y="16"/>
                </a:cubicBezTo>
                <a:cubicBezTo>
                  <a:pt x="15" y="16"/>
                  <a:pt x="16" y="16"/>
                  <a:pt x="16" y="16"/>
                </a:cubicBezTo>
                <a:cubicBezTo>
                  <a:pt x="17" y="16"/>
                  <a:pt x="17" y="16"/>
                  <a:pt x="17" y="16"/>
                </a:cubicBezTo>
                <a:cubicBezTo>
                  <a:pt x="17" y="16"/>
                  <a:pt x="17" y="16"/>
                  <a:pt x="17" y="16"/>
                </a:cubicBezTo>
                <a:cubicBezTo>
                  <a:pt x="18" y="16"/>
                  <a:pt x="18" y="16"/>
                  <a:pt x="18" y="16"/>
                </a:cubicBezTo>
                <a:cubicBezTo>
                  <a:pt x="18" y="16"/>
                  <a:pt x="19" y="16"/>
                  <a:pt x="19" y="16"/>
                </a:cubicBezTo>
                <a:cubicBezTo>
                  <a:pt x="19" y="15"/>
                  <a:pt x="20" y="15"/>
                  <a:pt x="20" y="15"/>
                </a:cubicBezTo>
                <a:cubicBezTo>
                  <a:pt x="20" y="15"/>
                  <a:pt x="20" y="15"/>
                  <a:pt x="21" y="14"/>
                </a:cubicBezTo>
                <a:cubicBezTo>
                  <a:pt x="21" y="14"/>
                  <a:pt x="22" y="14"/>
                  <a:pt x="22" y="14"/>
                </a:cubicBezTo>
                <a:cubicBezTo>
                  <a:pt x="23" y="13"/>
                  <a:pt x="26" y="11"/>
                  <a:pt x="30" y="8"/>
                </a:cubicBezTo>
                <a:cubicBezTo>
                  <a:pt x="31" y="7"/>
                  <a:pt x="32" y="6"/>
                  <a:pt x="33" y="5"/>
                </a:cubicBezTo>
                <a:cubicBezTo>
                  <a:pt x="33" y="4"/>
                  <a:pt x="34" y="4"/>
                  <a:pt x="34" y="3"/>
                </a:cubicBezTo>
                <a:cubicBezTo>
                  <a:pt x="34" y="2"/>
                  <a:pt x="33" y="1"/>
                  <a:pt x="33" y="0"/>
                </a:cubicBezTo>
                <a:cubicBezTo>
                  <a:pt x="32" y="0"/>
                  <a:pt x="31" y="0"/>
                  <a:pt x="31" y="0"/>
                </a:cubicBezTo>
                <a:cubicBezTo>
                  <a:pt x="3" y="0"/>
                  <a:pt x="3" y="0"/>
                  <a:pt x="3" y="0"/>
                </a:cubicBezTo>
                <a:cubicBezTo>
                  <a:pt x="2" y="0"/>
                  <a:pt x="1" y="0"/>
                  <a:pt x="1" y="1"/>
                </a:cubicBezTo>
                <a:cubicBezTo>
                  <a:pt x="0" y="1"/>
                  <a:pt x="0" y="2"/>
                  <a:pt x="0" y="3"/>
                </a:cubicBezTo>
                <a:cubicBezTo>
                  <a:pt x="0" y="4"/>
                  <a:pt x="0" y="5"/>
                  <a:pt x="1" y="5"/>
                </a:cubicBezTo>
                <a:cubicBezTo>
                  <a:pt x="2" y="6"/>
                  <a:pt x="3"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4" name="Text Box 24"/>
          <p:cNvSpPr txBox="1">
            <a:spLocks/>
          </p:cNvSpPr>
          <p:nvPr/>
        </p:nvSpPr>
        <p:spPr>
          <a:xfrm>
            <a:off x="100488" y="34276083"/>
            <a:ext cx="5350069" cy="10961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b="1" dirty="0">
                <a:solidFill>
                  <a:srgbClr val="FFFFFF"/>
                </a:solidFill>
                <a:effectLst/>
                <a:latin typeface="Arial" panose="020B0604020202020204" pitchFamily="34" charset="0"/>
                <a:ea typeface="Times New Roman"/>
                <a:cs typeface="Arial" panose="020B0604020202020204" pitchFamily="34" charset="0"/>
              </a:rPr>
              <a:t>EMAIL</a:t>
            </a:r>
            <a:endParaRPr lang="da-DK" sz="3000" dirty="0">
              <a:effectLst/>
              <a:latin typeface="Arial" panose="020B0604020202020204" pitchFamily="34" charset="0"/>
              <a:ea typeface="Times New Roman"/>
              <a:cs typeface="Arial" panose="020B0604020202020204" pitchFamily="34" charset="0"/>
            </a:endParaRPr>
          </a:p>
          <a:p>
            <a:pPr algn="r">
              <a:lnSpc>
                <a:spcPct val="115000"/>
              </a:lnSpc>
              <a:spcAft>
                <a:spcPts val="0"/>
              </a:spcAft>
            </a:pPr>
            <a:r>
              <a:rPr lang="da-DK" sz="3000" dirty="0" smtClean="0">
                <a:solidFill>
                  <a:srgbClr val="FFFFFF"/>
                </a:solidFill>
                <a:latin typeface="Arial" panose="020B0604020202020204" pitchFamily="34" charset="0"/>
                <a:ea typeface="Times New Roman"/>
                <a:cs typeface="Arial" panose="020B0604020202020204" pitchFamily="34" charset="0"/>
              </a:rPr>
              <a:t>mialas</a:t>
            </a:r>
            <a:r>
              <a:rPr lang="da-DK" sz="3000" dirty="0" smtClean="0">
                <a:solidFill>
                  <a:srgbClr val="FFFFFF"/>
                </a:solidFill>
                <a:effectLst/>
                <a:latin typeface="Arial" panose="020B0604020202020204" pitchFamily="34" charset="0"/>
                <a:ea typeface="Times New Roman"/>
                <a:cs typeface="Arial" panose="020B0604020202020204" pitchFamily="34" charset="0"/>
              </a:rPr>
              <a:t>@rm.dk</a:t>
            </a:r>
            <a:endParaRPr lang="da-DK" sz="3000" dirty="0">
              <a:effectLst/>
              <a:latin typeface="Arial" panose="020B0604020202020204" pitchFamily="34" charset="0"/>
              <a:ea typeface="Times New Roman"/>
              <a:cs typeface="Arial" panose="020B0604020202020204" pitchFamily="34" charset="0"/>
            </a:endParaRPr>
          </a:p>
        </p:txBody>
      </p:sp>
      <p:sp>
        <p:nvSpPr>
          <p:cNvPr id="43" name="Freeform 11"/>
          <p:cNvSpPr>
            <a:spLocks/>
          </p:cNvSpPr>
          <p:nvPr/>
        </p:nvSpPr>
        <p:spPr bwMode="auto">
          <a:xfrm>
            <a:off x="6068567" y="34604659"/>
            <a:ext cx="743431" cy="504056"/>
          </a:xfrm>
          <a:custGeom>
            <a:avLst/>
            <a:gdLst>
              <a:gd name="T0" fmla="*/ 32 w 34"/>
              <a:gd name="T1" fmla="*/ 2 h 18"/>
              <a:gd name="T2" fmla="*/ 22 w 34"/>
              <a:gd name="T3" fmla="*/ 8 h 18"/>
              <a:gd name="T4" fmla="*/ 21 w 34"/>
              <a:gd name="T5" fmla="*/ 9 h 18"/>
              <a:gd name="T6" fmla="*/ 19 w 34"/>
              <a:gd name="T7" fmla="*/ 10 h 18"/>
              <a:gd name="T8" fmla="*/ 17 w 34"/>
              <a:gd name="T9" fmla="*/ 11 h 18"/>
              <a:gd name="T10" fmla="*/ 17 w 34"/>
              <a:gd name="T11" fmla="*/ 11 h 18"/>
              <a:gd name="T12" fmla="*/ 15 w 34"/>
              <a:gd name="T13" fmla="*/ 10 h 18"/>
              <a:gd name="T14" fmla="*/ 13 w 34"/>
              <a:gd name="T15" fmla="*/ 9 h 18"/>
              <a:gd name="T16" fmla="*/ 11 w 34"/>
              <a:gd name="T17" fmla="*/ 8 h 18"/>
              <a:gd name="T18" fmla="*/ 2 w 34"/>
              <a:gd name="T19" fmla="*/ 2 h 18"/>
              <a:gd name="T20" fmla="*/ 0 w 34"/>
              <a:gd name="T21" fmla="*/ 0 h 18"/>
              <a:gd name="T22" fmla="*/ 0 w 34"/>
              <a:gd name="T23" fmla="*/ 15 h 18"/>
              <a:gd name="T24" fmla="*/ 1 w 34"/>
              <a:gd name="T25" fmla="*/ 17 h 18"/>
              <a:gd name="T26" fmla="*/ 3 w 34"/>
              <a:gd name="T27" fmla="*/ 18 h 18"/>
              <a:gd name="T28" fmla="*/ 31 w 34"/>
              <a:gd name="T29" fmla="*/ 18 h 18"/>
              <a:gd name="T30" fmla="*/ 33 w 34"/>
              <a:gd name="T31" fmla="*/ 17 h 18"/>
              <a:gd name="T32" fmla="*/ 34 w 34"/>
              <a:gd name="T33" fmla="*/ 15 h 18"/>
              <a:gd name="T34" fmla="*/ 34 w 34"/>
              <a:gd name="T35" fmla="*/ 0 h 18"/>
              <a:gd name="T36" fmla="*/ 32 w 34"/>
              <a:gd name="T3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8">
                <a:moveTo>
                  <a:pt x="32" y="2"/>
                </a:moveTo>
                <a:cubicBezTo>
                  <a:pt x="28" y="4"/>
                  <a:pt x="25" y="7"/>
                  <a:pt x="22" y="8"/>
                </a:cubicBezTo>
                <a:cubicBezTo>
                  <a:pt x="22" y="9"/>
                  <a:pt x="21" y="9"/>
                  <a:pt x="21" y="9"/>
                </a:cubicBezTo>
                <a:cubicBezTo>
                  <a:pt x="20" y="10"/>
                  <a:pt x="20" y="10"/>
                  <a:pt x="19" y="10"/>
                </a:cubicBezTo>
                <a:cubicBezTo>
                  <a:pt x="18" y="11"/>
                  <a:pt x="18" y="11"/>
                  <a:pt x="17" y="11"/>
                </a:cubicBezTo>
                <a:cubicBezTo>
                  <a:pt x="17" y="11"/>
                  <a:pt x="17" y="11"/>
                  <a:pt x="17" y="11"/>
                </a:cubicBezTo>
                <a:cubicBezTo>
                  <a:pt x="16" y="11"/>
                  <a:pt x="16" y="11"/>
                  <a:pt x="15" y="10"/>
                </a:cubicBezTo>
                <a:cubicBezTo>
                  <a:pt x="14" y="10"/>
                  <a:pt x="13" y="10"/>
                  <a:pt x="13" y="9"/>
                </a:cubicBezTo>
                <a:cubicBezTo>
                  <a:pt x="13" y="9"/>
                  <a:pt x="12" y="9"/>
                  <a:pt x="11" y="8"/>
                </a:cubicBezTo>
                <a:cubicBezTo>
                  <a:pt x="10" y="7"/>
                  <a:pt x="7" y="5"/>
                  <a:pt x="2" y="2"/>
                </a:cubicBezTo>
                <a:cubicBezTo>
                  <a:pt x="1" y="1"/>
                  <a:pt x="1" y="1"/>
                  <a:pt x="0" y="0"/>
                </a:cubicBezTo>
                <a:cubicBezTo>
                  <a:pt x="0" y="15"/>
                  <a:pt x="0" y="15"/>
                  <a:pt x="0" y="15"/>
                </a:cubicBezTo>
                <a:cubicBezTo>
                  <a:pt x="0" y="16"/>
                  <a:pt x="0" y="16"/>
                  <a:pt x="1" y="17"/>
                </a:cubicBezTo>
                <a:cubicBezTo>
                  <a:pt x="2" y="18"/>
                  <a:pt x="2" y="18"/>
                  <a:pt x="3" y="18"/>
                </a:cubicBezTo>
                <a:cubicBezTo>
                  <a:pt x="31" y="18"/>
                  <a:pt x="31" y="18"/>
                  <a:pt x="31" y="18"/>
                </a:cubicBezTo>
                <a:cubicBezTo>
                  <a:pt x="31" y="18"/>
                  <a:pt x="32" y="18"/>
                  <a:pt x="33" y="17"/>
                </a:cubicBezTo>
                <a:cubicBezTo>
                  <a:pt x="33" y="16"/>
                  <a:pt x="34" y="16"/>
                  <a:pt x="34" y="15"/>
                </a:cubicBezTo>
                <a:cubicBezTo>
                  <a:pt x="34" y="0"/>
                  <a:pt x="34" y="0"/>
                  <a:pt x="34" y="0"/>
                </a:cubicBezTo>
                <a:cubicBezTo>
                  <a:pt x="33" y="1"/>
                  <a:pt x="32" y="1"/>
                  <a:pt x="3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35" name="Text Box 31"/>
          <p:cNvSpPr txBox="1">
            <a:spLocks/>
          </p:cNvSpPr>
          <p:nvPr/>
        </p:nvSpPr>
        <p:spPr>
          <a:xfrm>
            <a:off x="3096968" y="30675683"/>
            <a:ext cx="4135585" cy="8057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da-DK" sz="3600" b="1" spc="100" dirty="0" smtClean="0">
                <a:solidFill>
                  <a:srgbClr val="FFFFFF"/>
                </a:solidFill>
                <a:effectLst/>
                <a:latin typeface="Arial"/>
                <a:ea typeface="Times New Roman"/>
                <a:cs typeface="Times New Roman"/>
              </a:rPr>
              <a:t>KONTAKT</a:t>
            </a:r>
            <a:endParaRPr lang="da-DK" sz="3600" dirty="0">
              <a:effectLst/>
              <a:ea typeface="Times New Roman"/>
              <a:cs typeface="Times New Roman"/>
            </a:endParaRPr>
          </a:p>
        </p:txBody>
      </p:sp>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1" y="31616915"/>
            <a:ext cx="6425757" cy="6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8"/>
          <p:cNvSpPr>
            <a:spLocks noChangeArrowheads="1"/>
          </p:cNvSpPr>
          <p:nvPr/>
        </p:nvSpPr>
        <p:spPr bwMode="auto">
          <a:xfrm flipH="1" flipV="1">
            <a:off x="6139023" y="31550324"/>
            <a:ext cx="991242" cy="194593"/>
          </a:xfrm>
          <a:prstGeom prst="rect">
            <a:avLst/>
          </a:prstGeom>
          <a:solidFill>
            <a:srgbClr val="76BAF2"/>
          </a:solidFill>
          <a:ln>
            <a:noFill/>
          </a:ln>
        </p:spPr>
        <p:txBody>
          <a:bodyPr rot="0" vert="horz" wrap="square" lIns="91440" tIns="45720" rIns="91440" bIns="45720" anchor="t" anchorCtr="0" upright="1">
            <a:noAutofit/>
          </a:bodyPr>
          <a:lstStyle/>
          <a:p>
            <a:endParaRPr lang="da-DK"/>
          </a:p>
        </p:txBody>
      </p:sp>
      <p:sp>
        <p:nvSpPr>
          <p:cNvPr id="3" name="Rectangle 21"/>
          <p:cNvSpPr>
            <a:spLocks noChangeArrowheads="1"/>
          </p:cNvSpPr>
          <p:nvPr/>
        </p:nvSpPr>
        <p:spPr bwMode="auto">
          <a:xfrm>
            <a:off x="-5348" y="7224928"/>
            <a:ext cx="25208498" cy="3489672"/>
          </a:xfrm>
          <a:prstGeom prst="rect">
            <a:avLst/>
          </a:prstGeom>
          <a:solidFill>
            <a:srgbClr val="76BAF2">
              <a:alpha val="43921"/>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dirty="0"/>
          </a:p>
        </p:txBody>
      </p:sp>
      <p:sp>
        <p:nvSpPr>
          <p:cNvPr id="76" name="Rectangle 5"/>
          <p:cNvSpPr>
            <a:spLocks noChangeArrowheads="1"/>
          </p:cNvSpPr>
          <p:nvPr/>
        </p:nvSpPr>
        <p:spPr bwMode="auto">
          <a:xfrm>
            <a:off x="8911589" y="4291266"/>
            <a:ext cx="16291561" cy="1695992"/>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39" name="Text Box 6"/>
          <p:cNvSpPr txBox="1">
            <a:spLocks/>
          </p:cNvSpPr>
          <p:nvPr/>
        </p:nvSpPr>
        <p:spPr bwMode="auto">
          <a:xfrm>
            <a:off x="8957010" y="4248747"/>
            <a:ext cx="15272624" cy="1765020"/>
          </a:xfrm>
          <a:prstGeom prst="rect">
            <a:avLst/>
          </a:prstGeom>
          <a:noFill/>
          <a:ln w="6350">
            <a:noFill/>
            <a:miter lim="800000"/>
            <a:headEnd/>
            <a:tailEnd/>
          </a:ln>
        </p:spPr>
        <p:txBody>
          <a:bodyPr vert="horz" wrap="square" lIns="91440" tIns="45720" rIns="91440" bIns="45720" numCol="1" anchor="ctr" anchorCtr="0" compatLnSpc="1">
            <a:prstTxWarp prst="textNoShape">
              <a:avLst/>
            </a:prstTxWarp>
          </a:bodyPr>
          <a:lstStyle/>
          <a:p>
            <a:pPr lvl="0" defTabSz="914400" fontAlgn="base">
              <a:spcBef>
                <a:spcPct val="0"/>
              </a:spcBef>
              <a:spcAft>
                <a:spcPts val="1000"/>
              </a:spcAft>
            </a:pPr>
            <a:r>
              <a:rPr lang="en-US" sz="6000" b="1" dirty="0" err="1" smtClean="0">
                <a:solidFill>
                  <a:srgbClr val="FFFFFF"/>
                </a:solidFill>
                <a:latin typeface="Calibri" pitchFamily="34" charset="0"/>
                <a:cs typeface="Arial" pitchFamily="34" charset="0"/>
              </a:rPr>
              <a:t>Handleplan</a:t>
            </a:r>
            <a:r>
              <a:rPr lang="en-US" sz="6000" b="1" dirty="0" smtClean="0">
                <a:solidFill>
                  <a:srgbClr val="FFFFFF"/>
                </a:solidFill>
                <a:latin typeface="Calibri" pitchFamily="34" charset="0"/>
                <a:cs typeface="Arial" pitchFamily="34" charset="0"/>
              </a:rPr>
              <a:t> 3- timers </a:t>
            </a:r>
            <a:r>
              <a:rPr lang="en-US" sz="6000" b="1" dirty="0" err="1" smtClean="0">
                <a:solidFill>
                  <a:srgbClr val="FFFFFF"/>
                </a:solidFill>
                <a:latin typeface="Calibri" pitchFamily="34" charset="0"/>
                <a:cs typeface="Arial" pitchFamily="34" charset="0"/>
              </a:rPr>
              <a:t>møde</a:t>
            </a:r>
            <a:r>
              <a:rPr lang="en-US" sz="6000" b="1" dirty="0" smtClean="0">
                <a:solidFill>
                  <a:srgbClr val="FFFFFF"/>
                </a:solidFill>
                <a:latin typeface="Calibri" pitchFamily="34" charset="0"/>
                <a:cs typeface="Arial" pitchFamily="34" charset="0"/>
              </a:rPr>
              <a:t> 2022</a:t>
            </a:r>
            <a:endParaRPr kumimoji="0" lang="da-DK" sz="6000" b="0" i="0" u="none" strike="noStrike" cap="none" normalizeH="0" baseline="0" dirty="0">
              <a:ln>
                <a:noFill/>
              </a:ln>
              <a:solidFill>
                <a:schemeClr val="tx1"/>
              </a:solidFill>
              <a:effectLst/>
              <a:latin typeface="Arial" pitchFamily="34" charset="0"/>
              <a:cs typeface="Arial" pitchFamily="34" charset="0"/>
            </a:endParaRPr>
          </a:p>
        </p:txBody>
      </p:sp>
      <p:sp>
        <p:nvSpPr>
          <p:cNvPr id="1042" name="Text Box 11"/>
          <p:cNvSpPr txBox="1">
            <a:spLocks/>
          </p:cNvSpPr>
          <p:nvPr/>
        </p:nvSpPr>
        <p:spPr bwMode="auto">
          <a:xfrm>
            <a:off x="12025511" y="13897819"/>
            <a:ext cx="12313368" cy="425820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r>
              <a:rPr lang="da-DK" sz="3600" dirty="0">
                <a:latin typeface="Arial" panose="020B0604020202020204" pitchFamily="34" charset="0"/>
                <a:cs typeface="Arial" panose="020B0604020202020204" pitchFamily="34" charset="0"/>
              </a:rPr>
              <a:t>Speciallægeerklæringer til Arbejdsmarkedets Erhvervssikring adskiller sig fra almindelige patientjournaler ved at have et specifikt forsikringsmedicinsk fokus. Imidlertid (og netop af den grund), vil eksponeringsbeskrivelserne være særdeles grundige, og ved udvælgelse af erklæringer fra forskellige fag/brancher og lidelser vil </a:t>
            </a:r>
            <a:r>
              <a:rPr lang="da-DK" sz="3600" dirty="0" smtClean="0">
                <a:latin typeface="Arial" panose="020B0604020202020204" pitchFamily="34" charset="0"/>
                <a:cs typeface="Arial" panose="020B0604020202020204" pitchFamily="34" charset="0"/>
              </a:rPr>
              <a:t>der være meget </a:t>
            </a:r>
            <a:r>
              <a:rPr lang="da-DK" sz="3600" dirty="0">
                <a:latin typeface="Arial" panose="020B0604020202020204" pitchFamily="34" charset="0"/>
                <a:cs typeface="Arial" panose="020B0604020202020204" pitchFamily="34" charset="0"/>
              </a:rPr>
              <a:t>viden at hente for </a:t>
            </a:r>
            <a:r>
              <a:rPr lang="da-DK" sz="3600" dirty="0" smtClean="0">
                <a:latin typeface="Arial" panose="020B0604020202020204" pitchFamily="34" charset="0"/>
                <a:cs typeface="Arial" panose="020B0604020202020204" pitchFamily="34" charset="0"/>
              </a:rPr>
              <a:t>uddannelseslægen.</a:t>
            </a:r>
          </a:p>
        </p:txBody>
      </p:sp>
      <p:sp>
        <p:nvSpPr>
          <p:cNvPr id="1043" name="Text Box 12"/>
          <p:cNvSpPr txBox="1">
            <a:spLocks/>
          </p:cNvSpPr>
          <p:nvPr/>
        </p:nvSpPr>
        <p:spPr bwMode="auto">
          <a:xfrm>
            <a:off x="12212023" y="18664403"/>
            <a:ext cx="12961615" cy="2448272"/>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2 x pr. måned udvælges speciallægeerklæring som alle YL gennemlæser</a:t>
            </a:r>
          </a:p>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Efterfølgende fælles diskussion i hele lægegruppen</a:t>
            </a:r>
          </a:p>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Udvælgelse sker hver anden uge på fast ugedag</a:t>
            </a:r>
          </a:p>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Evaluering af hyppighed efter 2 måneder</a:t>
            </a:r>
            <a:endParaRPr lang="da-DK" sz="3200" i="1" dirty="0">
              <a:solidFill>
                <a:srgbClr val="7C8188"/>
              </a:solidFill>
              <a:latin typeface="Calibri Light" pitchFamily="34" charset="0"/>
              <a:cs typeface="Calibri Light" pitchFamily="34" charset="0"/>
            </a:endParaRPr>
          </a:p>
          <a:p>
            <a:pPr marL="457200" marR="0" lvl="1" indent="-368300" algn="l" defTabSz="914400" rtl="0" eaLnBrk="1" fontAlgn="base" latinLnBrk="0" hangingPunct="1">
              <a:lnSpc>
                <a:spcPct val="100000"/>
              </a:lnSpc>
              <a:spcBef>
                <a:spcPct val="0"/>
              </a:spcBef>
              <a:spcAft>
                <a:spcPts val="1000"/>
              </a:spcAft>
              <a:buClr>
                <a:srgbClr val="7C8188"/>
              </a:buClr>
              <a:buSzTx/>
              <a:buFont typeface="Symbol" pitchFamily="18" charset="2"/>
              <a:buChar char="·"/>
              <a:tabLst/>
            </a:pP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pic>
        <p:nvPicPr>
          <p:cNvPr id="62" name="Picture 1">
            <a:extLst>
              <a:ext uri="{FF2B5EF4-FFF2-40B4-BE49-F238E27FC236}">
                <a16:creationId xmlns:a16="http://schemas.microsoft.com/office/drawing/2014/main" id="{46D07FE9-64B2-45BE-A86B-B0C148495397}"/>
              </a:ext>
            </a:extLst>
          </p:cNvPr>
          <p:cNvPicPr/>
          <p:nvPr/>
        </p:nvPicPr>
        <p:blipFill>
          <a:blip r:embed="rId3">
            <a:extLst>
              <a:ext uri="{28A0092B-C50C-407E-A947-70E740481C1C}">
                <a14:useLocalDpi xmlns:a14="http://schemas.microsoft.com/office/drawing/2010/main" val="0"/>
              </a:ext>
            </a:extLst>
          </a:blip>
          <a:stretch>
            <a:fillRect/>
          </a:stretch>
        </p:blipFill>
        <p:spPr>
          <a:xfrm>
            <a:off x="-2297" y="7228977"/>
            <a:ext cx="25219053" cy="3546182"/>
          </a:xfrm>
          <a:prstGeom prst="rect">
            <a:avLst/>
          </a:prstGeom>
        </p:spPr>
      </p:pic>
      <p:cxnSp>
        <p:nvCxnSpPr>
          <p:cNvPr id="93" name="Lige forbindelse 92"/>
          <p:cNvCxnSpPr/>
          <p:nvPr/>
        </p:nvCxnSpPr>
        <p:spPr>
          <a:xfrm flipV="1">
            <a:off x="8636288" y="12373457"/>
            <a:ext cx="16993888" cy="304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Lige forbindelse 120"/>
          <p:cNvCxnSpPr/>
          <p:nvPr/>
        </p:nvCxnSpPr>
        <p:spPr>
          <a:xfrm flipH="1">
            <a:off x="11696239" y="13177739"/>
            <a:ext cx="53816" cy="23413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 Box 55"/>
          <p:cNvSpPr txBox="1">
            <a:spLocks/>
          </p:cNvSpPr>
          <p:nvPr/>
        </p:nvSpPr>
        <p:spPr bwMode="auto">
          <a:xfrm>
            <a:off x="1186056" y="1038103"/>
            <a:ext cx="5617418" cy="151216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algn="r"/>
            <a:r>
              <a:rPr lang="da-DK" sz="7200" b="1" dirty="0">
                <a:solidFill>
                  <a:srgbClr val="FFFFFF"/>
                </a:solidFill>
                <a:latin typeface="Times" panose="02020603050405020304" pitchFamily="18" charset="0"/>
                <a:ea typeface="Times New Roman" panose="02020603050405020304" pitchFamily="18" charset="0"/>
                <a:cs typeface="Times New Roman" panose="02020603050405020304" pitchFamily="18" charset="0"/>
              </a:rPr>
              <a:t>NOISE EXPOSURE</a:t>
            </a:r>
            <a:endParaRPr lang="en-US" sz="7200" b="1" dirty="0">
              <a:solidFill>
                <a:srgbClr val="FFFFFF"/>
              </a:solidFill>
              <a:latin typeface="Times" panose="02020603050405020304" pitchFamily="18" charset="0"/>
              <a:ea typeface="Times New Roman" panose="02020603050405020304" pitchFamily="18" charset="0"/>
              <a:cs typeface="Times New Roman" panose="02020603050405020304" pitchFamily="18" charset="0"/>
            </a:endParaRPr>
          </a:p>
        </p:txBody>
      </p:sp>
      <p:sp>
        <p:nvSpPr>
          <p:cNvPr id="1038" name="Text Box 27"/>
          <p:cNvSpPr txBox="1">
            <a:spLocks/>
          </p:cNvSpPr>
          <p:nvPr/>
        </p:nvSpPr>
        <p:spPr bwMode="auto">
          <a:xfrm>
            <a:off x="-104105" y="20389425"/>
            <a:ext cx="7272808" cy="936104"/>
          </a:xfrm>
          <a:prstGeom prst="rect">
            <a:avLst/>
          </a:prstGeom>
          <a:noFill/>
          <a:ln w="63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da-DK" sz="3600" b="1" i="0" u="none" strike="noStrike" cap="none" normalizeH="0" baseline="0" dirty="0" smtClean="0">
                <a:ln>
                  <a:noFill/>
                </a:ln>
                <a:solidFill>
                  <a:schemeClr val="tx1">
                    <a:lumMod val="75000"/>
                    <a:lumOff val="25000"/>
                  </a:schemeClr>
                </a:solidFill>
                <a:effectLst/>
                <a:latin typeface="Arial" pitchFamily="34" charset="0"/>
                <a:cs typeface="Arial" pitchFamily="34" charset="0"/>
              </a:rPr>
              <a:t>ANSVARLIGE</a:t>
            </a:r>
            <a:endParaRPr kumimoji="0" lang="da-DK" sz="36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20" name="Text Box 8"/>
          <p:cNvSpPr txBox="1">
            <a:spLocks/>
          </p:cNvSpPr>
          <p:nvPr/>
        </p:nvSpPr>
        <p:spPr>
          <a:xfrm>
            <a:off x="13985772" y="8078053"/>
            <a:ext cx="7777128" cy="17834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da-DK" sz="6000" b="1" dirty="0" smtClean="0">
                <a:solidFill>
                  <a:schemeClr val="bg1"/>
                </a:solidFill>
              </a:rPr>
              <a:t>2022 EMNET ER FRIT</a:t>
            </a:r>
            <a:endParaRPr lang="da-DK" sz="6000" b="1" dirty="0">
              <a:solidFill>
                <a:schemeClr val="bg1"/>
              </a:solidFill>
            </a:endParaRPr>
          </a:p>
        </p:txBody>
      </p:sp>
      <p:sp>
        <p:nvSpPr>
          <p:cNvPr id="65" name="Rectangle 5"/>
          <p:cNvSpPr>
            <a:spLocks noChangeArrowheads="1"/>
          </p:cNvSpPr>
          <p:nvPr/>
        </p:nvSpPr>
        <p:spPr bwMode="auto">
          <a:xfrm>
            <a:off x="175" y="-3678"/>
            <a:ext cx="7560840" cy="7276761"/>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pic>
        <p:nvPicPr>
          <p:cNvPr id="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4793" y="13741609"/>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 Box 21"/>
          <p:cNvSpPr txBox="1">
            <a:spLocks/>
          </p:cNvSpPr>
          <p:nvPr/>
        </p:nvSpPr>
        <p:spPr>
          <a:xfrm>
            <a:off x="11687565" y="13037761"/>
            <a:ext cx="10620394" cy="5720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ct val="115000"/>
              </a:lnSpc>
              <a:spcAft>
                <a:spcPts val="1000"/>
              </a:spcAft>
              <a:defRPr/>
            </a:pPr>
            <a:r>
              <a:rPr lang="da-DK" sz="3000" b="1" dirty="0" smtClean="0">
                <a:latin typeface="Arial" panose="020B0604020202020204" pitchFamily="34" charset="0"/>
                <a:cs typeface="Arial" panose="020B0604020202020204" pitchFamily="34" charset="0"/>
              </a:rPr>
              <a:t>GENNEMLÆSNING AF SPECIALLÆGEERKLÆRINGER</a:t>
            </a:r>
            <a:endParaRPr kumimoji="0" lang="da-DK" sz="3000" b="1" i="0" u="none" strike="noStrike" kern="0" cap="none" spc="0" normalizeH="0" baseline="0" noProof="0" dirty="0">
              <a:ln>
                <a:noFill/>
              </a:ln>
              <a:effectLst/>
              <a:uLnTx/>
              <a:uFillTx/>
              <a:latin typeface="Arial" panose="020B0604020202020204" pitchFamily="34" charset="0"/>
              <a:ea typeface="Times New Roman"/>
              <a:cs typeface="Arial" panose="020B0604020202020204" pitchFamily="34" charset="0"/>
            </a:endParaRPr>
          </a:p>
        </p:txBody>
      </p:sp>
      <p:pic>
        <p:nvPicPr>
          <p:cNvPr id="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2699" y="23250221"/>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 Box 21"/>
          <p:cNvSpPr txBox="1">
            <a:spLocks/>
          </p:cNvSpPr>
          <p:nvPr/>
        </p:nvSpPr>
        <p:spPr>
          <a:xfrm>
            <a:off x="11875657" y="22015973"/>
            <a:ext cx="13183302" cy="110037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ct val="115000"/>
              </a:lnSpc>
              <a:spcAft>
                <a:spcPts val="1000"/>
              </a:spcAft>
              <a:defRPr/>
            </a:pPr>
            <a:r>
              <a:rPr lang="da-DK" sz="3000" b="1" dirty="0" smtClean="0">
                <a:latin typeface="Arial" panose="020B0604020202020204" pitchFamily="34" charset="0"/>
                <a:cs typeface="Arial" panose="020B0604020202020204" pitchFamily="34" charset="0"/>
              </a:rPr>
              <a:t>UDARBEJDELSE AF RETNINGSLINJE</a:t>
            </a:r>
          </a:p>
          <a:p>
            <a:pPr lvl="0" defTabSz="914400">
              <a:lnSpc>
                <a:spcPct val="115000"/>
              </a:lnSpc>
              <a:spcAft>
                <a:spcPts val="1000"/>
              </a:spcAft>
              <a:defRPr/>
            </a:pPr>
            <a:r>
              <a:rPr lang="da-DK" sz="3000" b="1" dirty="0" smtClean="0">
                <a:latin typeface="Arial" panose="020B0604020202020204" pitchFamily="34" charset="0"/>
                <a:cs typeface="Arial" panose="020B0604020202020204" pitchFamily="34" charset="0"/>
              </a:rPr>
              <a:t>- Hvad gør vi ved ”uenighed” om vurdering i en patientsag</a:t>
            </a:r>
            <a:endParaRPr kumimoji="0" lang="da-DK" sz="3000" b="1" i="0" u="none" strike="noStrike" kern="0" cap="none" spc="0" normalizeH="0" baseline="0" noProof="0" dirty="0">
              <a:ln>
                <a:noFill/>
              </a:ln>
              <a:effectLst/>
              <a:uLnTx/>
              <a:uFillTx/>
              <a:latin typeface="Arial" panose="020B0604020202020204" pitchFamily="34" charset="0"/>
              <a:ea typeface="Times New Roman"/>
              <a:cs typeface="Arial" panose="020B0604020202020204" pitchFamily="34" charset="0"/>
            </a:endParaRPr>
          </a:p>
        </p:txBody>
      </p:sp>
      <p:sp>
        <p:nvSpPr>
          <p:cNvPr id="73" name="Rectangle 38"/>
          <p:cNvSpPr>
            <a:spLocks noChangeArrowheads="1"/>
          </p:cNvSpPr>
          <p:nvPr/>
        </p:nvSpPr>
        <p:spPr bwMode="auto">
          <a:xfrm flipH="1" flipV="1">
            <a:off x="24266871" y="23215458"/>
            <a:ext cx="991242" cy="216000"/>
          </a:xfrm>
          <a:prstGeom prst="rect">
            <a:avLst/>
          </a:prstGeom>
          <a:solidFill>
            <a:srgbClr val="76BAF2"/>
          </a:solidFill>
          <a:ln>
            <a:noFill/>
          </a:ln>
        </p:spPr>
        <p:txBody>
          <a:bodyPr rot="0" vert="horz" wrap="square" lIns="91440" tIns="45720" rIns="91440" bIns="45720" anchor="t" anchorCtr="0" upright="1">
            <a:noAutofit/>
          </a:bodyPr>
          <a:lstStyle/>
          <a:p>
            <a:endParaRPr lang="da-DK"/>
          </a:p>
        </p:txBody>
      </p:sp>
      <p:sp>
        <p:nvSpPr>
          <p:cNvPr id="74" name="Text Box 11"/>
          <p:cNvSpPr txBox="1">
            <a:spLocks/>
          </p:cNvSpPr>
          <p:nvPr/>
        </p:nvSpPr>
        <p:spPr bwMode="auto">
          <a:xfrm>
            <a:off x="11953503" y="23402875"/>
            <a:ext cx="12313368" cy="471347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pPr>
            <a:r>
              <a:rPr lang="da-DK" sz="3600" dirty="0">
                <a:latin typeface="Arial" panose="020B0604020202020204" pitchFamily="34" charset="0"/>
                <a:cs typeface="Arial" panose="020B0604020202020204" pitchFamily="34" charset="0"/>
              </a:rPr>
              <a:t>Det </a:t>
            </a:r>
            <a:r>
              <a:rPr lang="da-DK" sz="3600" dirty="0" smtClean="0">
                <a:latin typeface="Arial" panose="020B0604020202020204" pitchFamily="34" charset="0"/>
                <a:cs typeface="Arial" panose="020B0604020202020204" pitchFamily="34" charset="0"/>
              </a:rPr>
              <a:t>er almindeligt</a:t>
            </a:r>
            <a:r>
              <a:rPr lang="da-DK" sz="3600" dirty="0">
                <a:latin typeface="Arial" panose="020B0604020202020204" pitchFamily="34" charset="0"/>
                <a:cs typeface="Arial" panose="020B0604020202020204" pitchFamily="34" charset="0"/>
              </a:rPr>
              <a:t>, at der i arbejdsmedicinske udredninger kan være divergerende meninger om </a:t>
            </a:r>
            <a:r>
              <a:rPr lang="da-DK" sz="3600" dirty="0" smtClean="0">
                <a:latin typeface="Arial" panose="020B0604020202020204" pitchFamily="34" charset="0"/>
                <a:cs typeface="Arial" panose="020B0604020202020204" pitchFamily="34" charset="0"/>
              </a:rPr>
              <a:t>eksempelvis årsagssammenhæng</a:t>
            </a:r>
            <a:r>
              <a:rPr lang="da-DK" sz="3600" dirty="0">
                <a:latin typeface="Arial" panose="020B0604020202020204" pitchFamily="34" charset="0"/>
                <a:cs typeface="Arial" panose="020B0604020202020204" pitchFamily="34" charset="0"/>
              </a:rPr>
              <a:t>. Ofte står vi med sager, hvor vi kan beskrive ting, som taler </a:t>
            </a:r>
            <a:r>
              <a:rPr lang="da-DK" sz="3600" dirty="0" smtClean="0">
                <a:latin typeface="Arial" panose="020B0604020202020204" pitchFamily="34" charset="0"/>
                <a:cs typeface="Arial" panose="020B0604020202020204" pitchFamily="34" charset="0"/>
              </a:rPr>
              <a:t>hhv. for og imod </a:t>
            </a:r>
            <a:r>
              <a:rPr lang="da-DK" sz="3600" dirty="0">
                <a:latin typeface="Arial" panose="020B0604020202020204" pitchFamily="34" charset="0"/>
                <a:cs typeface="Arial" panose="020B0604020202020204" pitchFamily="34" charset="0"/>
              </a:rPr>
              <a:t>en </a:t>
            </a:r>
            <a:r>
              <a:rPr lang="da-DK" sz="3600" dirty="0" smtClean="0">
                <a:latin typeface="Arial" panose="020B0604020202020204" pitchFamily="34" charset="0"/>
                <a:cs typeface="Arial" panose="020B0604020202020204" pitchFamily="34" charset="0"/>
              </a:rPr>
              <a:t>årsagssammenhæng. På </a:t>
            </a:r>
            <a:r>
              <a:rPr lang="da-DK" sz="3600" dirty="0">
                <a:latin typeface="Arial" panose="020B0604020202020204" pitchFamily="34" charset="0"/>
                <a:cs typeface="Arial" panose="020B0604020202020204" pitchFamily="34" charset="0"/>
              </a:rPr>
              <a:t>den baggrund skal vi træffe en endelig vurdering. Det væsentlige er at kunne argumentere for den endelige vurdering, som gøres. </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75" name="Text Box 12"/>
          <p:cNvSpPr txBox="1">
            <a:spLocks/>
          </p:cNvSpPr>
          <p:nvPr/>
        </p:nvSpPr>
        <p:spPr bwMode="auto">
          <a:xfrm>
            <a:off x="12025511" y="27568551"/>
            <a:ext cx="12961615" cy="1284144"/>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Der udarbejdes et ”sådan gør vi” notat, der lægges i </a:t>
            </a:r>
            <a:r>
              <a:rPr lang="da-DK" sz="3200" i="1" dirty="0" err="1" smtClean="0">
                <a:solidFill>
                  <a:srgbClr val="7C8188"/>
                </a:solidFill>
                <a:latin typeface="Calibri Light" pitchFamily="34" charset="0"/>
                <a:cs typeface="Calibri Light" pitchFamily="34" charset="0"/>
              </a:rPr>
              <a:t>pixi</a:t>
            </a:r>
            <a:r>
              <a:rPr lang="da-DK" sz="3200" i="1" dirty="0" smtClean="0">
                <a:solidFill>
                  <a:srgbClr val="7C8188"/>
                </a:solidFill>
                <a:latin typeface="Calibri Light" pitchFamily="34" charset="0"/>
                <a:cs typeface="Calibri Light" pitchFamily="34" charset="0"/>
              </a:rPr>
              <a:t>-samlingen</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pic>
        <p:nvPicPr>
          <p:cNvPr id="7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5349" y="30451021"/>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 Box 21"/>
          <p:cNvSpPr txBox="1">
            <a:spLocks/>
          </p:cNvSpPr>
          <p:nvPr/>
        </p:nvSpPr>
        <p:spPr>
          <a:xfrm>
            <a:off x="11875657" y="29139221"/>
            <a:ext cx="10620394" cy="1343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ct val="115000"/>
              </a:lnSpc>
              <a:spcAft>
                <a:spcPts val="1000"/>
              </a:spcAft>
              <a:defRPr/>
            </a:pPr>
            <a:r>
              <a:rPr lang="da-DK" sz="3000" b="1" kern="0" dirty="0" smtClean="0">
                <a:latin typeface="Arial" panose="020B0604020202020204" pitchFamily="34" charset="0"/>
                <a:ea typeface="Times New Roman"/>
                <a:cs typeface="Arial" panose="020B0604020202020204" pitchFamily="34" charset="0"/>
              </a:rPr>
              <a:t>UDARBEJDELSE AF </a:t>
            </a:r>
            <a:r>
              <a:rPr lang="da-DK" sz="3000" b="1" kern="0" noProof="0" dirty="0" smtClean="0">
                <a:latin typeface="Arial" panose="020B0604020202020204" pitchFamily="34" charset="0"/>
                <a:ea typeface="Times New Roman"/>
                <a:cs typeface="Arial" panose="020B0604020202020204" pitchFamily="34" charset="0"/>
              </a:rPr>
              <a:t>KONFERENCESKABELON</a:t>
            </a:r>
          </a:p>
          <a:p>
            <a:pPr defTabSz="914400">
              <a:lnSpc>
                <a:spcPct val="115000"/>
              </a:lnSpc>
              <a:spcAft>
                <a:spcPts val="1000"/>
              </a:spcAft>
              <a:defRPr/>
            </a:pPr>
            <a:r>
              <a:rPr kumimoji="0" lang="da-DK" sz="3000" b="1" i="0" u="none" strike="noStrike" kern="0" cap="none" spc="0" normalizeH="0" baseline="0" dirty="0" smtClean="0">
                <a:ln>
                  <a:noFill/>
                </a:ln>
                <a:effectLst/>
                <a:uLnTx/>
                <a:uFillTx/>
                <a:latin typeface="Arial" panose="020B0604020202020204" pitchFamily="34" charset="0"/>
                <a:ea typeface="Times New Roman"/>
                <a:cs typeface="Arial" panose="020B0604020202020204" pitchFamily="34" charset="0"/>
              </a:rPr>
              <a:t>- </a:t>
            </a:r>
            <a:r>
              <a:rPr lang="da-DK" sz="3000" b="1" kern="0" dirty="0" smtClean="0">
                <a:latin typeface="Arial" panose="020B0604020202020204" pitchFamily="34" charset="0"/>
                <a:ea typeface="Times New Roman"/>
                <a:cs typeface="Arial" panose="020B0604020202020204" pitchFamily="34" charset="0"/>
              </a:rPr>
              <a:t>Hvad skal fremlægges og fokuspunkter for læring</a:t>
            </a:r>
            <a:endParaRPr lang="da-DK" sz="3000" dirty="0">
              <a:latin typeface="Arial" panose="020B0604020202020204" pitchFamily="34" charset="0"/>
              <a:cs typeface="Arial" panose="020B0604020202020204" pitchFamily="34" charset="0"/>
            </a:endParaRPr>
          </a:p>
          <a:p>
            <a:pPr lvl="0" defTabSz="914400">
              <a:lnSpc>
                <a:spcPct val="115000"/>
              </a:lnSpc>
              <a:spcAft>
                <a:spcPts val="1000"/>
              </a:spcAft>
              <a:defRPr/>
            </a:pPr>
            <a:endParaRPr kumimoji="0" lang="da-DK" sz="3000" b="1" i="0" u="none" strike="noStrike" kern="0" cap="none" spc="0" normalizeH="0" baseline="0" noProof="0" dirty="0">
              <a:ln>
                <a:noFill/>
              </a:ln>
              <a:effectLst/>
              <a:uLnTx/>
              <a:uFillTx/>
              <a:latin typeface="Arial" panose="020B0604020202020204" pitchFamily="34" charset="0"/>
              <a:ea typeface="Times New Roman"/>
              <a:cs typeface="Arial" panose="020B0604020202020204" pitchFamily="34" charset="0"/>
            </a:endParaRPr>
          </a:p>
        </p:txBody>
      </p:sp>
      <p:sp>
        <p:nvSpPr>
          <p:cNvPr id="79" name="Rectangle 38"/>
          <p:cNvSpPr>
            <a:spLocks noChangeArrowheads="1"/>
          </p:cNvSpPr>
          <p:nvPr/>
        </p:nvSpPr>
        <p:spPr bwMode="auto">
          <a:xfrm flipH="1" flipV="1">
            <a:off x="24266871" y="30416258"/>
            <a:ext cx="991242" cy="216000"/>
          </a:xfrm>
          <a:prstGeom prst="rect">
            <a:avLst/>
          </a:prstGeom>
          <a:solidFill>
            <a:srgbClr val="76BAF2"/>
          </a:solidFill>
          <a:ln>
            <a:noFill/>
          </a:ln>
        </p:spPr>
        <p:txBody>
          <a:bodyPr rot="0" vert="horz" wrap="square" lIns="91440" tIns="45720" rIns="91440" bIns="45720" anchor="t" anchorCtr="0" upright="1">
            <a:noAutofit/>
          </a:bodyPr>
          <a:lstStyle/>
          <a:p>
            <a:endParaRPr lang="da-DK"/>
          </a:p>
        </p:txBody>
      </p:sp>
      <p:sp>
        <p:nvSpPr>
          <p:cNvPr id="80" name="Text Box 11"/>
          <p:cNvSpPr txBox="1">
            <a:spLocks/>
          </p:cNvSpPr>
          <p:nvPr/>
        </p:nvSpPr>
        <p:spPr bwMode="auto">
          <a:xfrm>
            <a:off x="11953503" y="30603675"/>
            <a:ext cx="12313368" cy="2534084"/>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pPr>
            <a:r>
              <a:rPr lang="da-DK" sz="3600" dirty="0" smtClean="0">
                <a:solidFill>
                  <a:srgbClr val="060606"/>
                </a:solidFill>
                <a:latin typeface="Arial" pitchFamily="34" charset="0"/>
                <a:cs typeface="Arial" pitchFamily="34" charset="0"/>
              </a:rPr>
              <a:t>Diskussion af to fokusområder: </a:t>
            </a:r>
            <a:r>
              <a:rPr lang="da-DK" sz="3600" smtClean="0">
                <a:solidFill>
                  <a:srgbClr val="060606"/>
                </a:solidFill>
                <a:latin typeface="Arial" pitchFamily="34" charset="0"/>
                <a:cs typeface="Arial" pitchFamily="34" charset="0"/>
              </a:rPr>
              <a:t>1. hvad </a:t>
            </a:r>
            <a:r>
              <a:rPr lang="da-DK" sz="3600" dirty="0" smtClean="0">
                <a:solidFill>
                  <a:srgbClr val="060606"/>
                </a:solidFill>
                <a:latin typeface="Arial" pitchFamily="34" charset="0"/>
                <a:cs typeface="Arial" pitchFamily="34" charset="0"/>
              </a:rPr>
              <a:t>skal med og hvad skal udelades i den gode præsentation til klinisk konference? 2. Hvordan bringer vi bedst muligt læring ind i konferencen?</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81" name="Text Box 12"/>
          <p:cNvSpPr txBox="1">
            <a:spLocks/>
          </p:cNvSpPr>
          <p:nvPr/>
        </p:nvSpPr>
        <p:spPr bwMode="auto">
          <a:xfrm>
            <a:off x="12041376" y="33112235"/>
            <a:ext cx="12961615" cy="13364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Der udarbejdes skabelon inkl. fokuspunkt for læring til konferencerne</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Evaluering</a:t>
            </a:r>
            <a:r>
              <a:rPr kumimoji="0" lang="da-DK" sz="3200" b="0" i="1" u="none" strike="noStrike" cap="none" normalizeH="0" dirty="0" smtClean="0">
                <a:ln>
                  <a:noFill/>
                </a:ln>
                <a:solidFill>
                  <a:srgbClr val="7C8188"/>
                </a:solidFill>
                <a:effectLst/>
                <a:latin typeface="Calibri Light" pitchFamily="34" charset="0"/>
                <a:cs typeface="Calibri Light" pitchFamily="34" charset="0"/>
              </a:rPr>
              <a:t> af dette efter 2 måneder</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82" name="Rectangle 38"/>
          <p:cNvSpPr>
            <a:spLocks noChangeArrowheads="1"/>
          </p:cNvSpPr>
          <p:nvPr/>
        </p:nvSpPr>
        <p:spPr bwMode="auto">
          <a:xfrm flipH="1" flipV="1">
            <a:off x="24283741" y="13705699"/>
            <a:ext cx="991242" cy="216000"/>
          </a:xfrm>
          <a:prstGeom prst="rect">
            <a:avLst/>
          </a:prstGeom>
          <a:solidFill>
            <a:srgbClr val="76BAF2"/>
          </a:solidFill>
          <a:ln>
            <a:noFill/>
          </a:ln>
        </p:spPr>
        <p:txBody>
          <a:bodyPr rot="0" vert="horz" wrap="square" lIns="91440" tIns="45720" rIns="91440" bIns="45720" anchor="t" anchorCtr="0" upright="1">
            <a:noAutofit/>
          </a:bodyPr>
          <a:lstStyle/>
          <a:p>
            <a:endParaRPr lang="da-DK"/>
          </a:p>
        </p:txBody>
      </p:sp>
      <p:pic>
        <p:nvPicPr>
          <p:cNvPr id="83" name="Picture 43" descr="thumb6"/>
          <p:cNvPicPr>
            <a:picLocks noChangeAspect="1" noChangeArrowheads="1"/>
          </p:cNvPicPr>
          <p:nvPr/>
        </p:nvPicPr>
        <p:blipFill rotWithShape="1">
          <a:blip r:embed="rId4"/>
          <a:srcRect l="8334" r="21685"/>
          <a:stretch/>
        </p:blipFill>
        <p:spPr bwMode="auto">
          <a:xfrm>
            <a:off x="175" y="-144061"/>
            <a:ext cx="7560840" cy="7362794"/>
          </a:xfrm>
          <a:prstGeom prst="rect">
            <a:avLst/>
          </a:prstGeom>
          <a:noFill/>
        </p:spPr>
      </p:pic>
      <p:pic>
        <p:nvPicPr>
          <p:cNvPr id="85" name="Picture 6" descr="Icône Notes Gratuit de Fitness collection Icons"/>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88998" y="23933771"/>
            <a:ext cx="2421107" cy="24211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orona-lukket slagteri i Ringsted giver udfordringer"/>
          <p:cNvPicPr>
            <a:picLocks noChangeAspect="1" noChangeArrowheads="1"/>
          </p:cNvPicPr>
          <p:nvPr/>
        </p:nvPicPr>
        <p:blipFill rotWithShape="1">
          <a:blip r:embed="rId6">
            <a:extLst>
              <a:ext uri="{28A0092B-C50C-407E-A947-70E740481C1C}">
                <a14:useLocalDpi xmlns:a14="http://schemas.microsoft.com/office/drawing/2010/main" val="0"/>
              </a:ext>
            </a:extLst>
          </a:blip>
          <a:srcRect l="56990" t="3084" b="376"/>
          <a:stretch/>
        </p:blipFill>
        <p:spPr bwMode="auto">
          <a:xfrm>
            <a:off x="-29966" y="10801474"/>
            <a:ext cx="7590981" cy="9652209"/>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20"/>
          <p:cNvSpPr txBox="1">
            <a:spLocks/>
          </p:cNvSpPr>
          <p:nvPr/>
        </p:nvSpPr>
        <p:spPr>
          <a:xfrm>
            <a:off x="155889" y="21602675"/>
            <a:ext cx="2940630" cy="1439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smtClean="0">
                <a:solidFill>
                  <a:schemeClr val="bg1"/>
                </a:solidFill>
                <a:effectLst/>
                <a:latin typeface="Arial"/>
                <a:ea typeface="Times New Roman"/>
                <a:cs typeface="Times New Roman"/>
              </a:rPr>
              <a:t>FORSLAG 1</a:t>
            </a:r>
            <a:endParaRPr lang="da-DK" sz="3000" dirty="0">
              <a:solidFill>
                <a:schemeClr val="bg1"/>
              </a:solidFill>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rPr>
              <a:t> </a:t>
            </a:r>
            <a:endParaRPr lang="da-DK" sz="800" dirty="0">
              <a:effectLst/>
              <a:latin typeface="Tahoma"/>
              <a:ea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p:txBody>
      </p:sp>
      <p:sp>
        <p:nvSpPr>
          <p:cNvPr id="90" name="Rectangle 30"/>
          <p:cNvSpPr>
            <a:spLocks noChangeArrowheads="1"/>
          </p:cNvSpPr>
          <p:nvPr/>
        </p:nvSpPr>
        <p:spPr bwMode="auto">
          <a:xfrm>
            <a:off x="123916" y="2247896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94" name="Text Box 20"/>
          <p:cNvSpPr txBox="1">
            <a:spLocks/>
          </p:cNvSpPr>
          <p:nvPr/>
        </p:nvSpPr>
        <p:spPr>
          <a:xfrm>
            <a:off x="176164" y="24124035"/>
            <a:ext cx="2940630" cy="1439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smtClean="0">
                <a:solidFill>
                  <a:schemeClr val="bg1"/>
                </a:solidFill>
                <a:effectLst/>
                <a:latin typeface="Arial"/>
                <a:ea typeface="Times New Roman"/>
                <a:cs typeface="Times New Roman"/>
              </a:rPr>
              <a:t>FORSLAG 2</a:t>
            </a:r>
            <a:endParaRPr lang="da-DK" sz="3000" dirty="0">
              <a:solidFill>
                <a:schemeClr val="bg1"/>
              </a:solidFill>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rPr>
              <a:t> </a:t>
            </a:r>
            <a:endParaRPr lang="da-DK" sz="800" dirty="0">
              <a:effectLst/>
              <a:latin typeface="Tahoma"/>
              <a:ea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p:txBody>
      </p:sp>
      <p:sp>
        <p:nvSpPr>
          <p:cNvPr id="95" name="Rectangle 30"/>
          <p:cNvSpPr>
            <a:spLocks noChangeArrowheads="1"/>
          </p:cNvSpPr>
          <p:nvPr/>
        </p:nvSpPr>
        <p:spPr bwMode="auto">
          <a:xfrm>
            <a:off x="144191" y="2500032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96" name="Text Box 20"/>
          <p:cNvSpPr txBox="1">
            <a:spLocks/>
          </p:cNvSpPr>
          <p:nvPr/>
        </p:nvSpPr>
        <p:spPr>
          <a:xfrm>
            <a:off x="176164" y="26716323"/>
            <a:ext cx="2940630" cy="1439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smtClean="0">
                <a:solidFill>
                  <a:schemeClr val="bg1"/>
                </a:solidFill>
                <a:effectLst/>
                <a:latin typeface="Arial"/>
                <a:ea typeface="Times New Roman"/>
                <a:cs typeface="Times New Roman"/>
              </a:rPr>
              <a:t>FORSLAG 3</a:t>
            </a:r>
            <a:endParaRPr lang="da-DK" sz="3000" dirty="0">
              <a:solidFill>
                <a:schemeClr val="bg1"/>
              </a:solidFill>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rPr>
              <a:t> </a:t>
            </a:r>
            <a:endParaRPr lang="da-DK" sz="800" dirty="0">
              <a:effectLst/>
              <a:latin typeface="Tahoma"/>
              <a:ea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p:txBody>
      </p:sp>
      <p:sp>
        <p:nvSpPr>
          <p:cNvPr id="97" name="Rectangle 30"/>
          <p:cNvSpPr>
            <a:spLocks noChangeArrowheads="1"/>
          </p:cNvSpPr>
          <p:nvPr/>
        </p:nvSpPr>
        <p:spPr bwMode="auto">
          <a:xfrm>
            <a:off x="144191" y="27592613"/>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98" name="Text Box 12"/>
          <p:cNvSpPr txBox="1">
            <a:spLocks/>
          </p:cNvSpPr>
          <p:nvPr/>
        </p:nvSpPr>
        <p:spPr bwMode="auto">
          <a:xfrm>
            <a:off x="-29966" y="22629538"/>
            <a:ext cx="7262519" cy="165070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Hvornår: 3 måneder</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Hvem: </a:t>
            </a:r>
            <a:r>
              <a:rPr lang="da-DK" sz="3200" i="1" dirty="0" smtClean="0">
                <a:solidFill>
                  <a:srgbClr val="7C8188"/>
                </a:solidFill>
                <a:latin typeface="Calibri Light" pitchFamily="34" charset="0"/>
                <a:cs typeface="Calibri Light" pitchFamily="34" charset="0"/>
              </a:rPr>
              <a:t>MKK/</a:t>
            </a: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MK</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99" name="Text Box 12"/>
          <p:cNvSpPr txBox="1">
            <a:spLocks/>
          </p:cNvSpPr>
          <p:nvPr/>
        </p:nvSpPr>
        <p:spPr bwMode="auto">
          <a:xfrm>
            <a:off x="-37925" y="25131067"/>
            <a:ext cx="7262519" cy="165070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Hvornår: 1 måned</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Hvem: </a:t>
            </a:r>
            <a:r>
              <a:rPr lang="da-DK" sz="3200" i="1" dirty="0" smtClean="0">
                <a:solidFill>
                  <a:srgbClr val="7C8188"/>
                </a:solidFill>
                <a:latin typeface="Calibri Light" pitchFamily="34" charset="0"/>
                <a:cs typeface="Calibri Light" pitchFamily="34" charset="0"/>
              </a:rPr>
              <a:t>MM</a:t>
            </a: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/AK</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100" name="Text Box 12"/>
          <p:cNvSpPr txBox="1">
            <a:spLocks/>
          </p:cNvSpPr>
          <p:nvPr/>
        </p:nvSpPr>
        <p:spPr bwMode="auto">
          <a:xfrm>
            <a:off x="-25243" y="27723355"/>
            <a:ext cx="6002082" cy="165070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Hvornår: 3 måneder</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Hvem: </a:t>
            </a:r>
            <a:r>
              <a:rPr lang="da-DK" sz="3200" i="1" dirty="0" smtClean="0">
                <a:solidFill>
                  <a:srgbClr val="7C8188"/>
                </a:solidFill>
                <a:latin typeface="Calibri Light" pitchFamily="34" charset="0"/>
                <a:cs typeface="Calibri Light" pitchFamily="34" charset="0"/>
              </a:rPr>
              <a:t>CP</a:t>
            </a:r>
            <a:r>
              <a:rPr kumimoji="0" lang="da-DK" sz="3200" b="0" i="1" u="none" strike="noStrike" cap="none" normalizeH="0" baseline="0" dirty="0" smtClean="0">
                <a:ln>
                  <a:noFill/>
                </a:ln>
                <a:solidFill>
                  <a:srgbClr val="7C8188"/>
                </a:solidFill>
                <a:effectLst/>
                <a:latin typeface="Calibri Light" pitchFamily="34" charset="0"/>
                <a:cs typeface="Calibri Light" pitchFamily="34" charset="0"/>
              </a:rPr>
              <a:t>/MK</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2" descr="Region Midtjylland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65075" y="37502011"/>
            <a:ext cx="10450610" cy="1790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1608384146"/>
              </p:ext>
            </p:extLst>
          </p:nvPr>
        </p:nvGraphicFramePr>
        <p:xfrm>
          <a:off x="94978" y="6974424"/>
          <a:ext cx="3733232" cy="3367628"/>
        </p:xfrm>
        <a:graphic>
          <a:graphicData uri="http://schemas.openxmlformats.org/drawingml/2006/chart">
            <c:chart xmlns:c="http://schemas.openxmlformats.org/drawingml/2006/chart" xmlns:r="http://schemas.openxmlformats.org/officeDocument/2006/relationships" r:id="rId8"/>
          </a:graphicData>
        </a:graphic>
      </p:graphicFrame>
      <p:sp>
        <p:nvSpPr>
          <p:cNvPr id="8" name="Tekstfelt 7"/>
          <p:cNvSpPr txBox="1"/>
          <p:nvPr/>
        </p:nvSpPr>
        <p:spPr>
          <a:xfrm>
            <a:off x="3318438" y="7568995"/>
            <a:ext cx="7229928" cy="2677656"/>
          </a:xfrm>
          <a:prstGeom prst="rect">
            <a:avLst/>
          </a:prstGeom>
          <a:noFill/>
          <a:ln>
            <a:noFill/>
          </a:ln>
        </p:spPr>
        <p:txBody>
          <a:bodyPr wrap="none" rtlCol="0">
            <a:spAutoFit/>
          </a:bodyPr>
          <a:lstStyle/>
          <a:p>
            <a:r>
              <a:rPr lang="en-GB" sz="4800" b="1" dirty="0" smtClean="0">
                <a:ln w="10160">
                  <a:noFill/>
                  <a:prstDash val="solid"/>
                </a:ln>
                <a:solidFill>
                  <a:srgbClr val="FFFFFF"/>
                </a:solidFill>
                <a:effectLst>
                  <a:outerShdw blurRad="38100" dist="22860" dir="5400000" algn="tl" rotWithShape="0">
                    <a:srgbClr val="000000">
                      <a:alpha val="30000"/>
                    </a:srgbClr>
                  </a:outerShdw>
                </a:effectLst>
              </a:rPr>
              <a:t>STATUS FORSLAG 2021</a:t>
            </a:r>
          </a:p>
          <a:p>
            <a:endParaRPr lang="en-GB"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2/3 </a:t>
            </a:r>
            <a:r>
              <a:rPr lang="en-GB" sz="3600" dirty="0" err="1" smtClean="0">
                <a:ln w="0">
                  <a:noFill/>
                </a:ln>
                <a:solidFill>
                  <a:schemeClr val="tx2">
                    <a:lumMod val="40000"/>
                    <a:lumOff val="60000"/>
                  </a:schemeClr>
                </a:solidFill>
                <a:effectLst>
                  <a:outerShdw blurRad="38100" dist="19050" dir="2700000" algn="tl" rotWithShape="0">
                    <a:schemeClr val="dk1">
                      <a:alpha val="40000"/>
                    </a:schemeClr>
                  </a:outerShdw>
                </a:effectLst>
              </a:rPr>
              <a:t>fuldt</a:t>
            </a:r>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 </a:t>
            </a:r>
            <a:r>
              <a:rPr lang="en-GB" sz="3600" dirty="0" err="1" smtClean="0">
                <a:ln w="0">
                  <a:noFill/>
                </a:ln>
                <a:solidFill>
                  <a:schemeClr val="tx2">
                    <a:lumMod val="40000"/>
                    <a:lumOff val="60000"/>
                  </a:schemeClr>
                </a:solidFill>
                <a:effectLst>
                  <a:outerShdw blurRad="38100" dist="19050" dir="2700000" algn="tl" rotWithShape="0">
                    <a:schemeClr val="dk1">
                      <a:alpha val="40000"/>
                    </a:schemeClr>
                  </a:outerShdw>
                </a:effectLst>
              </a:rPr>
              <a:t>implementerede</a:t>
            </a:r>
            <a:endPar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endParaRPr>
          </a:p>
          <a:p>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1/3 </a:t>
            </a:r>
            <a:r>
              <a:rPr lang="en-GB" sz="3600" dirty="0" err="1" smtClean="0">
                <a:ln w="0">
                  <a:noFill/>
                </a:ln>
                <a:solidFill>
                  <a:schemeClr val="tx2">
                    <a:lumMod val="40000"/>
                    <a:lumOff val="60000"/>
                  </a:schemeClr>
                </a:solidFill>
                <a:effectLst>
                  <a:outerShdw blurRad="38100" dist="19050" dir="2700000" algn="tl" rotWithShape="0">
                    <a:schemeClr val="dk1">
                      <a:alpha val="40000"/>
                    </a:schemeClr>
                  </a:outerShdw>
                </a:effectLst>
              </a:rPr>
              <a:t>ej</a:t>
            </a:r>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 </a:t>
            </a:r>
            <a:r>
              <a:rPr lang="en-GB" sz="3600" dirty="0" err="1" smtClean="0">
                <a:ln w="0">
                  <a:noFill/>
                </a:ln>
                <a:solidFill>
                  <a:schemeClr val="tx2">
                    <a:lumMod val="40000"/>
                    <a:lumOff val="60000"/>
                  </a:schemeClr>
                </a:solidFill>
                <a:effectLst>
                  <a:outerShdw blurRad="38100" dist="19050" dir="2700000" algn="tl" rotWithShape="0">
                    <a:schemeClr val="dk1">
                      <a:alpha val="40000"/>
                    </a:schemeClr>
                  </a:outerShdw>
                </a:effectLst>
              </a:rPr>
              <a:t>implementeret</a:t>
            </a:r>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 (</a:t>
            </a:r>
            <a:r>
              <a:rPr lang="en-GB" sz="3600" dirty="0" err="1" smtClean="0">
                <a:ln w="0">
                  <a:noFill/>
                </a:ln>
                <a:solidFill>
                  <a:schemeClr val="tx2">
                    <a:lumMod val="40000"/>
                    <a:lumOff val="60000"/>
                  </a:schemeClr>
                </a:solidFill>
                <a:effectLst>
                  <a:outerShdw blurRad="38100" dist="19050" dir="2700000" algn="tl" rotWithShape="0">
                    <a:schemeClr val="dk1">
                      <a:alpha val="40000"/>
                    </a:schemeClr>
                  </a:outerShdw>
                </a:effectLst>
              </a:rPr>
              <a:t>tages</a:t>
            </a:r>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 op </a:t>
            </a:r>
            <a:r>
              <a:rPr lang="en-GB" sz="3600" dirty="0" err="1" smtClean="0">
                <a:ln w="0">
                  <a:noFill/>
                </a:ln>
                <a:solidFill>
                  <a:schemeClr val="tx2">
                    <a:lumMod val="40000"/>
                    <a:lumOff val="60000"/>
                  </a:schemeClr>
                </a:solidFill>
                <a:effectLst>
                  <a:outerShdw blurRad="38100" dist="19050" dir="2700000" algn="tl" rotWithShape="0">
                    <a:schemeClr val="dk1">
                      <a:alpha val="40000"/>
                    </a:schemeClr>
                  </a:outerShdw>
                </a:effectLst>
              </a:rPr>
              <a:t>påny</a:t>
            </a:r>
            <a:r>
              <a:rPr lang="en-GB" sz="3600" dirty="0" smtClean="0">
                <a:ln w="0">
                  <a:noFill/>
                </a:ln>
                <a:solidFill>
                  <a:schemeClr val="tx2">
                    <a:lumMod val="40000"/>
                    <a:lumOff val="60000"/>
                  </a:schemeClr>
                </a:solidFill>
                <a:effectLst>
                  <a:outerShdw blurRad="38100" dist="19050" dir="2700000" algn="tl" rotWithShape="0">
                    <a:schemeClr val="dk1">
                      <a:alpha val="40000"/>
                    </a:schemeClr>
                  </a:outerShdw>
                </a:effectLst>
              </a:rPr>
              <a:t>) </a:t>
            </a:r>
            <a:endParaRPr lang="en-GB" sz="3600" dirty="0">
              <a:ln w="0">
                <a:noFill/>
              </a:ln>
              <a:solidFill>
                <a:schemeClr val="tx2">
                  <a:lumMod val="40000"/>
                  <a:lumOff val="60000"/>
                </a:schemeClr>
              </a:solidFill>
              <a:effectLst>
                <a:outerShdw blurRad="38100" dist="19050" dir="2700000" algn="tl" rotWithShape="0">
                  <a:schemeClr val="dk1">
                    <a:alpha val="40000"/>
                  </a:schemeClr>
                </a:outerShdw>
              </a:effectLst>
            </a:endParaRPr>
          </a:p>
        </p:txBody>
      </p:sp>
      <p:sp>
        <p:nvSpPr>
          <p:cNvPr id="11" name="Rektangel 10"/>
          <p:cNvSpPr/>
          <p:nvPr/>
        </p:nvSpPr>
        <p:spPr>
          <a:xfrm>
            <a:off x="30646" y="7279655"/>
            <a:ext cx="10493676" cy="3434211"/>
          </a:xfrm>
          <a:prstGeom prst="rect">
            <a:avLst/>
          </a:prstGeom>
          <a:noFill/>
          <a:ln w="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4027" y="35230108"/>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 Box 20"/>
          <p:cNvSpPr txBox="1">
            <a:spLocks/>
          </p:cNvSpPr>
          <p:nvPr/>
        </p:nvSpPr>
        <p:spPr>
          <a:xfrm>
            <a:off x="8429022" y="34276083"/>
            <a:ext cx="2940630" cy="11827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3000" b="1" dirty="0" smtClean="0">
                <a:latin typeface="Arial" panose="020B0604020202020204" pitchFamily="34" charset="0"/>
                <a:ea typeface="Times New Roman"/>
                <a:cs typeface="Arial" panose="020B0604020202020204" pitchFamily="34" charset="0"/>
              </a:rPr>
              <a:t>DIVERSE</a:t>
            </a:r>
            <a:endParaRPr lang="da-DK" sz="3000" b="1" dirty="0">
              <a:effectLst/>
              <a:latin typeface="Arial" panose="020B0604020202020204" pitchFamily="34" charset="0"/>
              <a:ea typeface="Times New Roman"/>
              <a:cs typeface="Arial" panose="020B0604020202020204" pitchFamily="34" charset="0"/>
            </a:endParaRPr>
          </a:p>
        </p:txBody>
      </p:sp>
      <p:sp>
        <p:nvSpPr>
          <p:cNvPr id="92" name="Rectangle 30"/>
          <p:cNvSpPr>
            <a:spLocks noChangeArrowheads="1"/>
          </p:cNvSpPr>
          <p:nvPr/>
        </p:nvSpPr>
        <p:spPr bwMode="auto">
          <a:xfrm>
            <a:off x="8397957" y="3510871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102" name="Text Box 12"/>
          <p:cNvSpPr txBox="1">
            <a:spLocks/>
          </p:cNvSpPr>
          <p:nvPr/>
        </p:nvSpPr>
        <p:spPr bwMode="auto">
          <a:xfrm>
            <a:off x="12033708" y="35435983"/>
            <a:ext cx="12961615" cy="13364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Opmærksomhed  på at deltage i klinisk konference</a:t>
            </a:r>
          </a:p>
          <a:p>
            <a:pPr marL="457200" lvl="1" indent="-368300" defTabSz="914400" fontAlgn="base">
              <a:spcBef>
                <a:spcPct val="0"/>
              </a:spcBef>
              <a:spcAft>
                <a:spcPts val="1000"/>
              </a:spcAft>
              <a:buClr>
                <a:srgbClr val="7C8188"/>
              </a:buClr>
              <a:buFont typeface="Symbol" pitchFamily="18" charset="2"/>
              <a:buChar char="·"/>
            </a:pPr>
            <a:r>
              <a:rPr lang="da-DK" sz="3200" i="1" dirty="0" smtClean="0">
                <a:solidFill>
                  <a:srgbClr val="7C8188"/>
                </a:solidFill>
                <a:latin typeface="Calibri Light" pitchFamily="34" charset="0"/>
                <a:cs typeface="Calibri Light" pitchFamily="34" charset="0"/>
              </a:rPr>
              <a:t>Fremhæve mindst én god ting i hver patientjournal ved gennemgang</a:t>
            </a:r>
          </a:p>
        </p:txBody>
      </p:sp>
      <p:pic>
        <p:nvPicPr>
          <p:cNvPr id="1026" name="Picture 2" descr="https://imgr.whimsical.com/object/Jxy6XigLMRCndqi6PL3K8y"/>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8783" y="14424894"/>
            <a:ext cx="2229580" cy="2229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imgr.whimsical.com/object/UMKmvhmN5Vb6B4JnNiiQSv"/>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1096" y="30865867"/>
            <a:ext cx="2653994" cy="2653995"/>
          </a:xfrm>
          <a:prstGeom prst="rect">
            <a:avLst/>
          </a:prstGeom>
          <a:noFill/>
          <a:extLst>
            <a:ext uri="{909E8E84-426E-40DD-AFC4-6F175D3DCCD1}">
              <a14:hiddenFill xmlns:a14="http://schemas.microsoft.com/office/drawing/2010/main">
                <a:solidFill>
                  <a:srgbClr val="FFFFFF"/>
                </a:solidFill>
              </a14:hiddenFill>
            </a:ext>
          </a:extLst>
        </p:spPr>
      </p:pic>
      <p:sp>
        <p:nvSpPr>
          <p:cNvPr id="87" name="Text Box 17"/>
          <p:cNvSpPr txBox="1">
            <a:spLocks/>
          </p:cNvSpPr>
          <p:nvPr/>
        </p:nvSpPr>
        <p:spPr>
          <a:xfrm>
            <a:off x="8461482" y="29606979"/>
            <a:ext cx="3096344" cy="59164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3000" b="1" dirty="0" smtClean="0">
                <a:effectLst/>
                <a:latin typeface="Arial"/>
                <a:ea typeface="Times New Roman"/>
                <a:cs typeface="Times New Roman"/>
              </a:rPr>
              <a:t>FORSLAG 3</a:t>
            </a:r>
            <a:endParaRPr lang="en-US" sz="3000" b="1" dirty="0">
              <a:effectLst/>
              <a:latin typeface="Arial"/>
              <a:ea typeface="Times New Roman"/>
              <a:cs typeface="Times New Roman"/>
            </a:endParaRPr>
          </a:p>
          <a:p>
            <a:pPr>
              <a:lnSpc>
                <a:spcPct val="150000"/>
              </a:lnSpc>
              <a:spcAft>
                <a:spcPts val="0"/>
              </a:spcAft>
            </a:pPr>
            <a:endParaRPr lang="en-US" sz="3000" b="1" dirty="0">
              <a:latin typeface="Arial"/>
              <a:ea typeface="Times New Roman"/>
              <a:cs typeface="Times New Roman"/>
            </a:endParaRPr>
          </a:p>
          <a:p>
            <a:pPr>
              <a:lnSpc>
                <a:spcPct val="150000"/>
              </a:lnSpc>
              <a:spcAft>
                <a:spcPts val="0"/>
              </a:spcAft>
            </a:pPr>
            <a:endParaRPr lang="da-DK" sz="28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2800" dirty="0">
                <a:effectLst/>
                <a:latin typeface="Arial" panose="020B0604020202020204" pitchFamily="34" charset="0"/>
                <a:ea typeface="Times New Roman"/>
                <a:cs typeface="Arial" panose="020B0604020202020204" pitchFamily="34" charset="0"/>
              </a:rPr>
              <a:t> </a:t>
            </a:r>
            <a:endParaRPr lang="da-DK" sz="2800" dirty="0">
              <a:effectLst/>
              <a:latin typeface="Arial" panose="020B0604020202020204" pitchFamily="34" charset="0"/>
              <a:ea typeface="Times New Roman"/>
              <a:cs typeface="Arial" panose="020B0604020202020204" pitchFamily="34" charset="0"/>
            </a:endParaRPr>
          </a:p>
        </p:txBody>
      </p:sp>
      <p:pic>
        <p:nvPicPr>
          <p:cNvPr id="1032" name="Picture 8" descr="https://imgr.whimsical.com/object/GRRabbcAVFYiVNXUUgVr29"/>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57010" y="35378943"/>
            <a:ext cx="1829161" cy="1829162"/>
          </a:xfrm>
          <a:prstGeom prst="rect">
            <a:avLst/>
          </a:prstGeom>
          <a:noFill/>
          <a:extLst>
            <a:ext uri="{909E8E84-426E-40DD-AFC4-6F175D3DCCD1}">
              <a14:hiddenFill xmlns:a14="http://schemas.microsoft.com/office/drawing/2010/main">
                <a:solidFill>
                  <a:srgbClr val="FFFFFF"/>
                </a:solidFill>
              </a14:hiddenFill>
            </a:ext>
          </a:extLst>
        </p:spPr>
      </p:pic>
      <p:pic>
        <p:nvPicPr>
          <p:cNvPr id="89" name="Billede 88"/>
          <p:cNvPicPr>
            <a:picLocks noChangeAspect="1"/>
          </p:cNvPicPr>
          <p:nvPr/>
        </p:nvPicPr>
        <p:blipFill rotWithShape="1">
          <a:blip r:embed="rId12">
            <a:duotone>
              <a:schemeClr val="accent1">
                <a:shade val="45000"/>
                <a:satMod val="135000"/>
              </a:schemeClr>
              <a:prstClr val="white"/>
            </a:duotone>
          </a:blip>
          <a:srcRect t="11578"/>
          <a:stretch/>
        </p:blipFill>
        <p:spPr>
          <a:xfrm>
            <a:off x="-146174" y="15626011"/>
            <a:ext cx="7713573" cy="4823948"/>
          </a:xfrm>
          <a:prstGeom prst="rect">
            <a:avLst/>
          </a:prstGeom>
        </p:spPr>
      </p:pic>
    </p:spTree>
    <p:extLst>
      <p:ext uri="{BB962C8B-B14F-4D97-AF65-F5344CB8AC3E}">
        <p14:creationId xmlns:p14="http://schemas.microsoft.com/office/powerpoint/2010/main" val="988965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5752&quot;&gt;&lt;object type=&quot;3&quot; unique_id=&quot;15753&quot;&gt;&lt;property id=&quot;20148&quot; value=&quot;5&quot;/&gt;&lt;property id=&quot;20300&quot; value=&quot;Slide 1&quot;/&gt;&lt;property id=&quot;20307&quot; value=&quot;256&quot;/&gt;&lt;/object&gt;&lt;/object&gt;&lt;object type=&quot;8&quot; unique_id=&quot;15756&quot;&gt;&lt;/object&gt;&lt;/object&gt;&lt;/database&gt;"/>
  <p:tag name="SECTOMILLISECCONVERTED" val="1"/>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Brugerdefineret</PresentationFormat>
  <Paragraphs>73</Paragraphs>
  <Slides>1</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vt:i4>
      </vt:variant>
    </vt:vector>
  </HeadingPairs>
  <TitlesOfParts>
    <vt:vector size="9" baseType="lpstr">
      <vt:lpstr>Arial</vt:lpstr>
      <vt:lpstr>Calibri</vt:lpstr>
      <vt:lpstr>Calibri Light</vt:lpstr>
      <vt:lpstr>Symbol</vt:lpstr>
      <vt:lpstr>Tahoma</vt:lpstr>
      <vt:lpstr>Times</vt:lpstr>
      <vt:lpstr>Times New Roman</vt:lpstr>
      <vt:lpstr>Kontortema</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Alexandra Golabek Christiansen</dc:creator>
  <cp:lastModifiedBy>Tove Watson</cp:lastModifiedBy>
  <cp:revision>86</cp:revision>
  <cp:lastPrinted>2022-11-30T11:03:27Z</cp:lastPrinted>
  <dcterms:created xsi:type="dcterms:W3CDTF">2019-11-08T11:11:59Z</dcterms:created>
  <dcterms:modified xsi:type="dcterms:W3CDTF">2022-11-30T11:22:33Z</dcterms:modified>
</cp:coreProperties>
</file>