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6858000" cy="9906000" type="A4"/>
  <p:notesSz cx="9926638" cy="1435576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0AEE7-C6D9-497D-113D-432D39123B8E}" v="106" dt="2025-12-10T08:09:34.090"/>
    <p1510:client id="{4546FAAC-0CD1-0283-39AC-79D2750FAFD0}" v="391" dt="2025-12-10T08:01:36.360"/>
    <p1510:client id="{A54C638F-6B16-51C2-7837-5E68F67A077E}" v="125" dt="2025-12-10T07:21:56.423"/>
    <p1510:client id="{B3120909-7FA9-8C92-7FAF-88F4B48E266E}" v="4" dt="2025-12-10T07:23:22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5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1D55570-F0A1-4552-9DBB-BCB459D48609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005087B-005A-48BF-B3B2-B9F41C756BCC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9699AA-E1AE-4DDE-B4BE-7AAED60F1694}" type="slidenum">
              <a:t>‹nr.›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3177CEA-95AD-4286-91C6-3D8834DB5350}" type="slidenum">
              <a:t>‹nr.›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a-DK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09E44C2-5B2A-4A1E-AF10-B79BCC69D7A3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C48D4FB-68CF-4060-A4E8-B0F7E5A12498}" type="slidenum">
              <a:t>‹nr.›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5F62659-27AD-4BCC-9FA2-EF71E52262B3}" type="slidenum">
              <a:t>‹nr.›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116B82A-FCD0-45BB-864D-BB2345C60B69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a-DK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98C9FFA-80A5-4AC7-9BB8-A505A7134544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774271-8F57-4D56-9A71-4CF01A0C1378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D7C753E-873B-4E43-894B-0C6D8F71D444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1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6890A72-7F5E-451B-AB56-02D0303AB620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dt" idx="1"/>
          </p:nvPr>
        </p:nvSpPr>
        <p:spPr>
          <a:xfrm>
            <a:off x="47160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da-DK" sz="9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da-DK" sz="900" b="0" strike="noStrike" spc="-1">
                <a:solidFill>
                  <a:srgbClr val="787878"/>
                </a:solidFill>
                <a:latin typeface="Aptos"/>
              </a:rPr>
              <a:t>&lt;dato/klokkeslæt&gt;</a:t>
            </a:r>
            <a:endParaRPr lang="da-DK" sz="9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 idx="2"/>
          </p:nvPr>
        </p:nvSpPr>
        <p:spPr>
          <a:xfrm>
            <a:off x="2271600" y="9181440"/>
            <a:ext cx="231408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da-DK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da-DK" sz="1400" b="0" strike="noStrike" spc="-1">
                <a:solidFill>
                  <a:srgbClr val="000000"/>
                </a:solidFill>
                <a:latin typeface="Times New Roman"/>
              </a:rPr>
              <a:t>&lt;sidefod&gt;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484344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da-DK" sz="9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D92A9DF-FD19-4A10-80D8-AC895FE656E4}" type="slidenum">
              <a:rPr lang="da-DK" sz="900" b="0" strike="noStrike" spc="-1">
                <a:solidFill>
                  <a:srgbClr val="787878"/>
                </a:solidFill>
                <a:latin typeface="Aptos"/>
              </a:rPr>
              <a:t>‹nr.›</a:t>
            </a:fld>
            <a:endParaRPr lang="da-DK" sz="9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2CCBEF5-16B4-F6BD-0480-BF2189F42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39" y="7911803"/>
            <a:ext cx="3977576" cy="1895723"/>
          </a:xfrm>
          <a:prstGeom prst="rect">
            <a:avLst/>
          </a:prstGeom>
          <a:ln>
            <a:noFill/>
          </a:ln>
        </p:spPr>
      </p:pic>
      <p:cxnSp>
        <p:nvCxnSpPr>
          <p:cNvPr id="39" name="Lige forbindelse 84"/>
          <p:cNvCxnSpPr>
            <a:endCxn id="40" idx="0"/>
          </p:cNvCxnSpPr>
          <p:nvPr/>
        </p:nvCxnSpPr>
        <p:spPr>
          <a:xfrm>
            <a:off x="5826617" y="6373800"/>
            <a:ext cx="360" cy="654120"/>
          </a:xfrm>
          <a:prstGeom prst="straightConnector1">
            <a:avLst/>
          </a:prstGeom>
          <a:ln w="12700">
            <a:solidFill>
              <a:schemeClr val="accent5"/>
            </a:solidFill>
          </a:ln>
        </p:spPr>
      </p:cxnSp>
      <p:cxnSp>
        <p:nvCxnSpPr>
          <p:cNvPr id="41" name="Lige forbindelse 72"/>
          <p:cNvCxnSpPr>
            <a:cxnSpLocks/>
          </p:cNvCxnSpPr>
          <p:nvPr/>
        </p:nvCxnSpPr>
        <p:spPr>
          <a:xfrm flipV="1">
            <a:off x="964457" y="5294160"/>
            <a:ext cx="360" cy="656640"/>
          </a:xfrm>
          <a:prstGeom prst="straightConnector1">
            <a:avLst/>
          </a:prstGeom>
          <a:ln w="12700">
            <a:solidFill>
              <a:schemeClr val="accent4"/>
            </a:solidFill>
          </a:ln>
        </p:spPr>
      </p:cxnSp>
      <p:cxnSp>
        <p:nvCxnSpPr>
          <p:cNvPr id="43" name="Lige forbindelse 67"/>
          <p:cNvCxnSpPr>
            <a:endCxn id="44" idx="0"/>
          </p:cNvCxnSpPr>
          <p:nvPr/>
        </p:nvCxnSpPr>
        <p:spPr>
          <a:xfrm>
            <a:off x="5823737" y="4273560"/>
            <a:ext cx="360" cy="637560"/>
          </a:xfrm>
          <a:prstGeom prst="straightConnector1">
            <a:avLst/>
          </a:prstGeom>
          <a:ln w="12700">
            <a:solidFill>
              <a:schemeClr val="accent3"/>
            </a:solidFill>
          </a:ln>
        </p:spPr>
      </p:cxnSp>
      <p:cxnSp>
        <p:nvCxnSpPr>
          <p:cNvPr id="45" name="Lige forbindelse 21"/>
          <p:cNvCxnSpPr>
            <a:endCxn id="46" idx="0"/>
          </p:cNvCxnSpPr>
          <p:nvPr/>
        </p:nvCxnSpPr>
        <p:spPr>
          <a:xfrm>
            <a:off x="5822852" y="2009359"/>
            <a:ext cx="360" cy="643732"/>
          </a:xfrm>
          <a:prstGeom prst="straightConnector1">
            <a:avLst/>
          </a:prstGeom>
          <a:ln w="12700">
            <a:solidFill>
              <a:schemeClr val="accent1"/>
            </a:solidFill>
          </a:ln>
        </p:spPr>
      </p:cxnSp>
      <p:cxnSp>
        <p:nvCxnSpPr>
          <p:cNvPr id="47" name="Lige forbindelse 58"/>
          <p:cNvCxnSpPr>
            <a:cxnSpLocks/>
          </p:cNvCxnSpPr>
          <p:nvPr/>
        </p:nvCxnSpPr>
        <p:spPr>
          <a:xfrm>
            <a:off x="979937" y="3044212"/>
            <a:ext cx="10828" cy="887708"/>
          </a:xfrm>
          <a:prstGeom prst="straightConnector1">
            <a:avLst/>
          </a:prstGeom>
          <a:ln w="12700">
            <a:solidFill>
              <a:schemeClr val="accent2"/>
            </a:solidFill>
          </a:ln>
        </p:spPr>
      </p:cxnSp>
      <p:sp>
        <p:nvSpPr>
          <p:cNvPr id="49" name="Ellipse 8"/>
          <p:cNvSpPr/>
          <p:nvPr/>
        </p:nvSpPr>
        <p:spPr>
          <a:xfrm>
            <a:off x="437097" y="1520780"/>
            <a:ext cx="1039680" cy="102384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pic>
        <p:nvPicPr>
          <p:cNvPr id="50" name="Grafik 8" descr="Tankeboble kontur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539693" y="1633691"/>
            <a:ext cx="843480" cy="843480"/>
          </a:xfrm>
          <a:prstGeom prst="rect">
            <a:avLst/>
          </a:prstGeom>
          <a:ln w="0">
            <a:noFill/>
          </a:ln>
        </p:spPr>
      </p:pic>
      <p:sp>
        <p:nvSpPr>
          <p:cNvPr id="52" name="Tekstfelt 7"/>
          <p:cNvSpPr/>
          <p:nvPr/>
        </p:nvSpPr>
        <p:spPr>
          <a:xfrm>
            <a:off x="947160" y="511560"/>
            <a:ext cx="4963680" cy="9943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da-DK" sz="3200" b="1" strike="noStrike" spc="-1" dirty="0">
                <a:solidFill>
                  <a:srgbClr val="000000"/>
                </a:solidFill>
                <a:latin typeface="Agency FB"/>
                <a:ea typeface="Aptos"/>
              </a:rPr>
              <a:t>3 timers møde </a:t>
            </a:r>
            <a:r>
              <a:rPr lang="da-DK" sz="3200" b="1" spc="-1" dirty="0">
                <a:solidFill>
                  <a:srgbClr val="000000"/>
                </a:solidFill>
                <a:latin typeface="Agency FB"/>
                <a:ea typeface="Aptos"/>
              </a:rPr>
              <a:t>2025</a:t>
            </a:r>
            <a:endParaRPr lang="da-DK" sz="3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da-DK" sz="1800" b="1" strike="noStrike" spc="-1" dirty="0">
                <a:solidFill>
                  <a:srgbClr val="000000"/>
                </a:solidFill>
                <a:latin typeface="Agency FB"/>
                <a:ea typeface="Aptos"/>
              </a:rPr>
              <a:t>Medicinsk afdeling Gødstrup</a:t>
            </a:r>
            <a:endParaRPr lang="da-DK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Rektangel: afrundede hjørner 11"/>
          <p:cNvSpPr/>
          <p:nvPr/>
        </p:nvSpPr>
        <p:spPr>
          <a:xfrm>
            <a:off x="1285577" y="1873800"/>
            <a:ext cx="2589120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54" name="Tekstfelt 12"/>
          <p:cNvSpPr/>
          <p:nvPr/>
        </p:nvSpPr>
        <p:spPr>
          <a:xfrm>
            <a:off x="1464367" y="1882401"/>
            <a:ext cx="2435040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a-DK" sz="1000" b="1" spc="-1" dirty="0">
                <a:solidFill>
                  <a:srgbClr val="000000"/>
                </a:solidFill>
                <a:latin typeface="Agency FB"/>
              </a:rPr>
              <a:t>Refleksionsforum for KBU-læger</a:t>
            </a:r>
            <a:endParaRPr lang="en-US" dirty="0"/>
          </a:p>
        </p:txBody>
      </p:sp>
      <p:cxnSp>
        <p:nvCxnSpPr>
          <p:cNvPr id="57" name="Lige forbindelse 19"/>
          <p:cNvCxnSpPr>
            <a:cxnSpLocks/>
          </p:cNvCxnSpPr>
          <p:nvPr/>
        </p:nvCxnSpPr>
        <p:spPr>
          <a:xfrm>
            <a:off x="3874697" y="1998180"/>
            <a:ext cx="1942541" cy="0"/>
          </a:xfrm>
          <a:prstGeom prst="straightConnector1">
            <a:avLst/>
          </a:prstGeom>
          <a:ln w="12700">
            <a:solidFill>
              <a:schemeClr val="accent1"/>
            </a:solidFill>
          </a:ln>
        </p:spPr>
      </p:cxnSp>
      <p:sp>
        <p:nvSpPr>
          <p:cNvPr id="48" name="Ellipse 24"/>
          <p:cNvSpPr/>
          <p:nvPr/>
        </p:nvSpPr>
        <p:spPr>
          <a:xfrm>
            <a:off x="459737" y="3931920"/>
            <a:ext cx="1039680" cy="102384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pic>
        <p:nvPicPr>
          <p:cNvPr id="58" name="Grafik 12" descr="Skriveplade alt afkrydset kontur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533952" y="3973721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59" name="Rektangel: afrundede hjørner 26"/>
          <p:cNvSpPr/>
          <p:nvPr/>
        </p:nvSpPr>
        <p:spPr>
          <a:xfrm>
            <a:off x="1391057" y="4138920"/>
            <a:ext cx="3422520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44" name="Ellipse 27"/>
          <p:cNvSpPr/>
          <p:nvPr/>
        </p:nvSpPr>
        <p:spPr>
          <a:xfrm>
            <a:off x="5303897" y="4910760"/>
            <a:ext cx="1039680" cy="102384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60" name="Rektangel: afrundede hjørner 28"/>
          <p:cNvSpPr/>
          <p:nvPr/>
        </p:nvSpPr>
        <p:spPr>
          <a:xfrm>
            <a:off x="1734137" y="5159880"/>
            <a:ext cx="3675960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42" name="Ellipse 29"/>
          <p:cNvSpPr/>
          <p:nvPr/>
        </p:nvSpPr>
        <p:spPr>
          <a:xfrm>
            <a:off x="444617" y="5950440"/>
            <a:ext cx="1039680" cy="102384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61" name="Rektangel: afrundede hjørner 30"/>
          <p:cNvSpPr/>
          <p:nvPr/>
        </p:nvSpPr>
        <p:spPr>
          <a:xfrm>
            <a:off x="1386737" y="6239520"/>
            <a:ext cx="2568960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40" name="Ellipse 31"/>
          <p:cNvSpPr/>
          <p:nvPr/>
        </p:nvSpPr>
        <p:spPr>
          <a:xfrm>
            <a:off x="5306777" y="7027560"/>
            <a:ext cx="1039680" cy="102384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62" name="Rektangel: afrundede hjørner 32"/>
          <p:cNvSpPr/>
          <p:nvPr/>
        </p:nvSpPr>
        <p:spPr>
          <a:xfrm>
            <a:off x="2621385" y="7302240"/>
            <a:ext cx="2839112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64" name="Tekstfelt 35"/>
          <p:cNvSpPr/>
          <p:nvPr/>
        </p:nvSpPr>
        <p:spPr>
          <a:xfrm>
            <a:off x="2600349" y="7312756"/>
            <a:ext cx="2430227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da-DK" sz="1000" b="1" spc="-1" dirty="0">
                <a:solidFill>
                  <a:srgbClr val="000000"/>
                </a:solidFill>
                <a:latin typeface="Agency FB"/>
              </a:rPr>
              <a:t>Opsamlingsmøde 14 dage efter introduktion for KBU</a:t>
            </a:r>
            <a:endParaRPr lang="da-DK" sz="1000" b="1" strike="noStrike" spc="-1" dirty="0">
              <a:solidFill>
                <a:srgbClr val="000000"/>
              </a:solidFill>
              <a:latin typeface="Agency FB"/>
            </a:endParaRPr>
          </a:p>
          <a:p>
            <a:pPr>
              <a:lnSpc>
                <a:spcPct val="100000"/>
              </a:lnSpc>
            </a:pPr>
            <a:endParaRPr lang="da-DK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Tekstfelt 37"/>
          <p:cNvSpPr/>
          <p:nvPr/>
        </p:nvSpPr>
        <p:spPr>
          <a:xfrm>
            <a:off x="2911834" y="7574020"/>
            <a:ext cx="2665867" cy="893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Opsamling efter introduktion, mangler, spørgsmål</a:t>
            </a: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 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Calibri"/>
                <a:cs typeface="Calibri"/>
              </a:rPr>
              <a:t> Signe UKYL, Marie intro-gas, Emma KBU-hæm, Stine KBU-lunge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 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0815" indent="-17081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marts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2026</a:t>
            </a: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 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da-DK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Tekstfelt 38"/>
          <p:cNvSpPr/>
          <p:nvPr/>
        </p:nvSpPr>
        <p:spPr>
          <a:xfrm>
            <a:off x="1495175" y="6528449"/>
            <a:ext cx="354146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</a:rPr>
              <a:t>Sikrer introduktion til reelle </a:t>
            </a:r>
            <a:r>
              <a:rPr lang="da-DK" sz="1000" spc="-1" dirty="0" err="1">
                <a:solidFill>
                  <a:srgbClr val="000000"/>
                </a:solidFill>
                <a:latin typeface="Agency FB"/>
              </a:rPr>
              <a:t>mellemvagtfunktioner</a:t>
            </a:r>
            <a:r>
              <a:rPr lang="da-DK" sz="1000" spc="-1" dirty="0">
                <a:solidFill>
                  <a:srgbClr val="000000"/>
                </a:solidFill>
                <a:latin typeface="Agency FB"/>
              </a:rPr>
              <a:t>, herunder aftenstuegang.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Signe og Lise UKYL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0815" indent="-17081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december 2024 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Grafik 10" descr="Chat kontur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5413337" y="7083720"/>
            <a:ext cx="836640" cy="836640"/>
          </a:xfrm>
          <a:prstGeom prst="rect">
            <a:avLst/>
          </a:prstGeom>
          <a:ln w="0">
            <a:noFill/>
          </a:ln>
        </p:spPr>
      </p:pic>
      <p:pic>
        <p:nvPicPr>
          <p:cNvPr id="68" name="Grafik 4" descr="Ur kontur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524122" y="5994319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69" name="Tekstfelt 41"/>
          <p:cNvSpPr/>
          <p:nvPr/>
        </p:nvSpPr>
        <p:spPr>
          <a:xfrm>
            <a:off x="1660747" y="6239444"/>
            <a:ext cx="2453760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a-DK" sz="1000" b="1" spc="-1" dirty="0">
                <a:solidFill>
                  <a:srgbClr val="000000"/>
                </a:solidFill>
                <a:latin typeface="Agency FB"/>
              </a:rPr>
              <a:t>Intro til </a:t>
            </a:r>
            <a:r>
              <a:rPr lang="da-DK" sz="1000" b="1" spc="-1" dirty="0" err="1">
                <a:solidFill>
                  <a:srgbClr val="000000"/>
                </a:solidFill>
                <a:latin typeface="Agency FB"/>
              </a:rPr>
              <a:t>mellemvagt</a:t>
            </a:r>
            <a:r>
              <a:rPr lang="da-DK" sz="1000" b="1" spc="-1" dirty="0">
                <a:solidFill>
                  <a:srgbClr val="000000"/>
                </a:solidFill>
                <a:latin typeface="Agency FB"/>
              </a:rPr>
              <a:t> fra 13-20 i stedet for 8-15</a:t>
            </a:r>
            <a:endParaRPr lang="en-US" dirty="0"/>
          </a:p>
        </p:txBody>
      </p:sp>
      <p:pic>
        <p:nvPicPr>
          <p:cNvPr id="70" name="Grafik 24" descr="Han-mand kontur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5390712" y="5008125"/>
            <a:ext cx="878400" cy="878400"/>
          </a:xfrm>
          <a:prstGeom prst="rect">
            <a:avLst/>
          </a:prstGeom>
          <a:ln w="0">
            <a:noFill/>
          </a:ln>
        </p:spPr>
      </p:pic>
      <p:sp>
        <p:nvSpPr>
          <p:cNvPr id="71" name="Tekstfelt 43"/>
          <p:cNvSpPr/>
          <p:nvPr/>
        </p:nvSpPr>
        <p:spPr>
          <a:xfrm>
            <a:off x="1723619" y="5167440"/>
            <a:ext cx="35580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da-DK" sz="1000" b="1" spc="-1" dirty="0">
                <a:latin typeface="Agency FB"/>
              </a:rPr>
              <a:t>Den hellige følgevagt</a:t>
            </a:r>
            <a:endParaRPr lang="en-US" dirty="0"/>
          </a:p>
          <a:p>
            <a:endParaRPr lang="da-DK" sz="1000" spc="-1" dirty="0"/>
          </a:p>
        </p:txBody>
      </p:sp>
      <p:sp>
        <p:nvSpPr>
          <p:cNvPr id="72" name="Tekstfelt 44"/>
          <p:cNvSpPr/>
          <p:nvPr/>
        </p:nvSpPr>
        <p:spPr>
          <a:xfrm>
            <a:off x="1817657" y="5448226"/>
            <a:ext cx="39718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</a:rPr>
              <a:t>Fokus på at følgevagterne overholdes, og ikke inddrages i produktionen.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Signe S.</a:t>
            </a:r>
            <a:endParaRPr lang="da-DK" sz="1000" b="0" strike="noStrike" spc="-1" dirty="0" err="1">
              <a:solidFill>
                <a:srgbClr val="000000"/>
              </a:solidFill>
              <a:latin typeface="Arial"/>
            </a:endParaRPr>
          </a:p>
          <a:p>
            <a:pPr marL="170815" indent="-17081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Nu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kstfelt 45"/>
          <p:cNvSpPr/>
          <p:nvPr/>
        </p:nvSpPr>
        <p:spPr>
          <a:xfrm>
            <a:off x="1451537" y="4154400"/>
            <a:ext cx="336168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a-DK" sz="1000" b="1" spc="-1" dirty="0">
                <a:solidFill>
                  <a:srgbClr val="000000"/>
                </a:solidFill>
                <a:latin typeface="Agency FB"/>
              </a:rPr>
              <a:t>Checklister til introduktion i ambulatorier 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Tekstfelt 46"/>
          <p:cNvSpPr/>
          <p:nvPr/>
        </p:nvSpPr>
        <p:spPr>
          <a:xfrm>
            <a:off x="1463620" y="4408906"/>
            <a:ext cx="3980160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Skemaer</a:t>
            </a: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i ambulatorier ift. Hvordan nye kolleger skal introduceres. Endvidere fokus fra ambulatorierne  på når der er nye kollegaer, der skal introduceres. 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1450" indent="-171450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Verdana"/>
              </a:rPr>
              <a:t>Jonathan D, Karina E, Omar A</a:t>
            </a: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Januar 2026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Tekstfelt 48"/>
          <p:cNvSpPr/>
          <p:nvPr/>
        </p:nvSpPr>
        <p:spPr>
          <a:xfrm>
            <a:off x="1386737" y="2167920"/>
            <a:ext cx="42087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</a:rPr>
              <a:t>Forum om goder og udfordringer ved at være ny læge i Medicinsk afdeling.</a:t>
            </a:r>
            <a:endParaRPr lang="da-DK" sz="1000" spc="-1" dirty="0">
              <a:solidFill>
                <a:srgbClr val="000000"/>
              </a:solidFill>
              <a:latin typeface="Agency FB"/>
              <a:ea typeface="Aptos"/>
            </a:endParaRP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Stine S. Signe og Nadia-Kim M.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Allerede påbegyndt</a:t>
            </a:r>
            <a:endParaRPr lang="da-DK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Ellipse 13"/>
          <p:cNvSpPr/>
          <p:nvPr/>
        </p:nvSpPr>
        <p:spPr>
          <a:xfrm>
            <a:off x="5291825" y="2652731"/>
            <a:ext cx="1039680" cy="1023840"/>
          </a:xfrm>
          <a:prstGeom prst="ellipse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ctr">
            <a:noAutofit/>
          </a:bodyPr>
          <a:lstStyle/>
          <a:p>
            <a:pPr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pic>
        <p:nvPicPr>
          <p:cNvPr id="51" name="Grafik 22" descr="Skål kontur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5357067" y="2757015"/>
            <a:ext cx="885600" cy="885600"/>
          </a:xfrm>
          <a:prstGeom prst="rect">
            <a:avLst/>
          </a:prstGeom>
          <a:ln w="0">
            <a:noFill/>
          </a:ln>
        </p:spPr>
      </p:pic>
      <p:sp>
        <p:nvSpPr>
          <p:cNvPr id="55" name="Rektangel: afrundede hjørner 14"/>
          <p:cNvSpPr/>
          <p:nvPr/>
        </p:nvSpPr>
        <p:spPr>
          <a:xfrm>
            <a:off x="2350457" y="2921471"/>
            <a:ext cx="3193560" cy="2689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da-DK" sz="1800" b="0" strike="noStrike" spc="-1">
              <a:solidFill>
                <a:schemeClr val="lt1"/>
              </a:solidFill>
              <a:latin typeface="Aptos"/>
            </a:endParaRPr>
          </a:p>
        </p:txBody>
      </p:sp>
      <p:sp>
        <p:nvSpPr>
          <p:cNvPr id="56" name="Tekstfelt 15"/>
          <p:cNvSpPr/>
          <p:nvPr/>
        </p:nvSpPr>
        <p:spPr>
          <a:xfrm>
            <a:off x="2350457" y="2928311"/>
            <a:ext cx="3051360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da-DK" sz="1000" b="1" spc="-1" dirty="0">
                <a:solidFill>
                  <a:srgbClr val="000000"/>
                </a:solidFill>
                <a:latin typeface="Agency FB"/>
                <a:ea typeface="Aptos"/>
              </a:rPr>
              <a:t>Optimering </a:t>
            </a:r>
            <a:r>
              <a:rPr lang="da-DK" sz="1000" b="1" strike="noStrike" spc="-1" dirty="0">
                <a:solidFill>
                  <a:srgbClr val="000000"/>
                </a:solidFill>
                <a:latin typeface="Agency FB"/>
                <a:ea typeface="Aptos"/>
              </a:rPr>
              <a:t>af </a:t>
            </a:r>
            <a:r>
              <a:rPr lang="da-DK" sz="1000" b="1" spc="-1" dirty="0">
                <a:solidFill>
                  <a:srgbClr val="000000"/>
                </a:solidFill>
                <a:latin typeface="Agency FB"/>
                <a:ea typeface="Aptos"/>
              </a:rPr>
              <a:t>supervision i ambulatorierne</a:t>
            </a:r>
            <a:endParaRPr lang="en-US" dirty="0"/>
          </a:p>
        </p:txBody>
      </p:sp>
      <p:sp>
        <p:nvSpPr>
          <p:cNvPr id="75" name="Tekstfelt 47"/>
          <p:cNvSpPr/>
          <p:nvPr/>
        </p:nvSpPr>
        <p:spPr>
          <a:xfrm>
            <a:off x="1569949" y="3193106"/>
            <a:ext cx="3966322" cy="10142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170815" indent="-170815">
              <a:buClr>
                <a:srgbClr val="000000"/>
              </a:buClr>
              <a:buFont typeface="Arial"/>
              <a:buChar char="•"/>
            </a:pPr>
            <a:r>
              <a:rPr lang="da-DK" sz="1000" spc="-1" dirty="0">
                <a:solidFill>
                  <a:srgbClr val="000000"/>
                </a:solidFill>
                <a:latin typeface="Agency FB"/>
              </a:rPr>
              <a:t>Planlægning og skemalægning af supervision i ambulatorierne, således at denne bliver prioriteret</a:t>
            </a:r>
            <a:endParaRPr lang="da-DK" sz="1000" b="0" strike="noStrike" spc="-1" dirty="0">
              <a:solidFill>
                <a:srgbClr val="000000"/>
              </a:solidFill>
              <a:latin typeface="Agency FB"/>
            </a:endParaRPr>
          </a:p>
          <a:p>
            <a:pPr marL="171450" indent="-171450"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Ansvarlig: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Mette HU </a:t>
            </a:r>
            <a:r>
              <a:rPr lang="da-DK" sz="1000" spc="-1" dirty="0" err="1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endo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, Lizette HU hæm, Andreas og Signe intro gas, Frederik intro </a:t>
            </a:r>
            <a:r>
              <a:rPr lang="da-DK" sz="1000" spc="-1" dirty="0" err="1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nefro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, Line HU </a:t>
            </a:r>
            <a:r>
              <a:rPr lang="da-DK" sz="1000" spc="-1" dirty="0" err="1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reuma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, Anette intro lunge, Krestine HU </a:t>
            </a:r>
            <a:r>
              <a:rPr lang="da-DK" sz="1000" spc="-1" dirty="0" err="1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inf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+mn-lt"/>
                <a:cs typeface="+mn-lt"/>
              </a:rPr>
              <a:t>.</a:t>
            </a:r>
            <a:endParaRPr lang="da-DK" sz="1000" spc="-1" dirty="0">
              <a:solidFill>
                <a:srgbClr val="000000"/>
              </a:solidFill>
              <a:latin typeface="Agency FB"/>
              <a:ea typeface="Aptos"/>
            </a:endParaRPr>
          </a:p>
          <a:p>
            <a:pPr marL="170815" indent="-170815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da-DK" sz="1000" b="0" strike="noStrike" spc="-1" dirty="0">
                <a:solidFill>
                  <a:srgbClr val="000000"/>
                </a:solidFill>
                <a:latin typeface="Agency FB"/>
                <a:ea typeface="Aptos"/>
              </a:rPr>
              <a:t>Start: foråret </a:t>
            </a:r>
            <a:r>
              <a:rPr lang="da-DK" sz="1000" spc="-1" dirty="0">
                <a:solidFill>
                  <a:srgbClr val="000000"/>
                </a:solidFill>
                <a:latin typeface="Agency FB"/>
                <a:ea typeface="Aptos"/>
              </a:rPr>
              <a:t>2026</a:t>
            </a:r>
            <a:endParaRPr lang="da-DK" sz="1000" b="0" strike="noStrike" spc="-1">
              <a:solidFill>
                <a:srgbClr val="000000"/>
              </a:solidFill>
              <a:latin typeface="Agency FB"/>
            </a:endParaRPr>
          </a:p>
          <a:p>
            <a:pPr>
              <a:lnSpc>
                <a:spcPct val="100000"/>
              </a:lnSpc>
            </a:pPr>
            <a:endParaRPr lang="da-DK" sz="1000" b="0" strike="noStrike" spc="-1" dirty="0">
              <a:solidFill>
                <a:srgbClr val="000000"/>
              </a:solidFill>
              <a:latin typeface="Agency FB"/>
            </a:endParaRPr>
          </a:p>
        </p:txBody>
      </p:sp>
      <p:cxnSp>
        <p:nvCxnSpPr>
          <p:cNvPr id="77" name="Lige forbindelse 56"/>
          <p:cNvCxnSpPr>
            <a:cxnSpLocks/>
            <a:stCxn id="56" idx="1"/>
          </p:cNvCxnSpPr>
          <p:nvPr/>
        </p:nvCxnSpPr>
        <p:spPr>
          <a:xfrm flipH="1">
            <a:off x="979577" y="3050695"/>
            <a:ext cx="1370880" cy="2176"/>
          </a:xfrm>
          <a:prstGeom prst="straightConnector1">
            <a:avLst/>
          </a:prstGeom>
          <a:ln w="12700">
            <a:solidFill>
              <a:schemeClr val="accent2"/>
            </a:solidFill>
          </a:ln>
        </p:spPr>
      </p:cxnSp>
      <p:cxnSp>
        <p:nvCxnSpPr>
          <p:cNvPr id="78" name="Lige forbindelse 65"/>
          <p:cNvCxnSpPr>
            <a:stCxn id="59" idx="3"/>
          </p:cNvCxnSpPr>
          <p:nvPr/>
        </p:nvCxnSpPr>
        <p:spPr>
          <a:xfrm>
            <a:off x="4813577" y="4273200"/>
            <a:ext cx="1018440" cy="720"/>
          </a:xfrm>
          <a:prstGeom prst="straightConnector1">
            <a:avLst/>
          </a:prstGeom>
          <a:ln w="12700">
            <a:solidFill>
              <a:schemeClr val="accent3"/>
            </a:solidFill>
          </a:ln>
        </p:spPr>
      </p:cxnSp>
      <p:cxnSp>
        <p:nvCxnSpPr>
          <p:cNvPr id="79" name="Lige forbindelse 76"/>
          <p:cNvCxnSpPr>
            <a:stCxn id="60" idx="1"/>
          </p:cNvCxnSpPr>
          <p:nvPr/>
        </p:nvCxnSpPr>
        <p:spPr>
          <a:xfrm flipH="1">
            <a:off x="952577" y="5294160"/>
            <a:ext cx="781920" cy="360"/>
          </a:xfrm>
          <a:prstGeom prst="straightConnector1">
            <a:avLst/>
          </a:prstGeom>
          <a:ln w="12700">
            <a:solidFill>
              <a:schemeClr val="accent4"/>
            </a:solidFill>
          </a:ln>
        </p:spPr>
      </p:cxnSp>
      <p:cxnSp>
        <p:nvCxnSpPr>
          <p:cNvPr id="80" name="Lige forbindelse 82"/>
          <p:cNvCxnSpPr>
            <a:stCxn id="61" idx="3"/>
          </p:cNvCxnSpPr>
          <p:nvPr/>
        </p:nvCxnSpPr>
        <p:spPr>
          <a:xfrm>
            <a:off x="3955697" y="6373800"/>
            <a:ext cx="1876320" cy="360"/>
          </a:xfrm>
          <a:prstGeom prst="straightConnector1">
            <a:avLst/>
          </a:prstGeom>
          <a:ln w="12700">
            <a:solidFill>
              <a:schemeClr val="accent5"/>
            </a:solidFill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0C37FBE61DDF4489C4C652205B2613" ma:contentTypeVersion="12" ma:contentTypeDescription="Opret et nyt dokument." ma:contentTypeScope="" ma:versionID="57c220e1cf3483ee922a30750292e234">
  <xsd:schema xmlns:xsd="http://www.w3.org/2001/XMLSchema" xmlns:xs="http://www.w3.org/2001/XMLSchema" xmlns:p="http://schemas.microsoft.com/office/2006/metadata/properties" xmlns:ns2="e1a82fd3-e68f-43c5-9afe-ad9b4895b87f" xmlns:ns3="42a9b8e2-fa2d-46b4-9790-fce7537a5ece" targetNamespace="http://schemas.microsoft.com/office/2006/metadata/properties" ma:root="true" ma:fieldsID="f908c5fe3a5ce44aa73cd8cab2d241df" ns2:_="" ns3:_="">
    <xsd:import namespace="e1a82fd3-e68f-43c5-9afe-ad9b4895b87f"/>
    <xsd:import namespace="42a9b8e2-fa2d-46b4-9790-fce7537a5e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82fd3-e68f-43c5-9afe-ad9b4895b8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79ed8b31-737c-4bd0-a1f5-bf78f1e34c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9b8e2-fa2d-46b4-9790-fce7537a5e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3d4cd95-5255-42c8-8f0d-2e789a138833}" ma:internalName="TaxCatchAll" ma:showField="CatchAllData" ma:web="42a9b8e2-fa2d-46b4-9790-fce7537a5e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a82fd3-e68f-43c5-9afe-ad9b4895b87f">
      <Terms xmlns="http://schemas.microsoft.com/office/infopath/2007/PartnerControls"/>
    </lcf76f155ced4ddcb4097134ff3c332f>
    <TaxCatchAll xmlns="42a9b8e2-fa2d-46b4-9790-fce7537a5ece" xsi:nil="true"/>
  </documentManagement>
</p:properties>
</file>

<file path=customXml/itemProps1.xml><?xml version="1.0" encoding="utf-8"?>
<ds:datastoreItem xmlns:ds="http://schemas.openxmlformats.org/officeDocument/2006/customXml" ds:itemID="{971C2C5E-AFC5-41E9-83FC-50C7C983ED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5BED68-2384-40AB-8F68-63D2808783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a82fd3-e68f-43c5-9afe-ad9b4895b87f"/>
    <ds:schemaRef ds:uri="42a9b8e2-fa2d-46b4-9790-fce7537a5e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69B288-38FE-4BD1-A75D-5242014A5CCB}">
  <ds:schemaRefs>
    <ds:schemaRef ds:uri="http://schemas.microsoft.com/office/2006/documentManagement/types"/>
    <ds:schemaRef ds:uri="42a9b8e2-fa2d-46b4-9790-fce7537a5ece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e1a82fd3-e68f-43c5-9afe-ad9b4895b87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122</TotalTime>
  <Words>219</Words>
  <Application>Microsoft Office PowerPoint</Application>
  <PresentationFormat>A4-papir (210 x 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Agency FB</vt:lpstr>
      <vt:lpstr>Aptos</vt:lpstr>
      <vt:lpstr>Arial</vt:lpstr>
      <vt:lpstr>Times New Roman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Lotte Hejberg Pedersen</dc:creator>
  <dc:description/>
  <cp:lastModifiedBy>Tove Watson</cp:lastModifiedBy>
  <cp:revision>210</cp:revision>
  <cp:lastPrinted>2025-12-11T07:33:42Z</cp:lastPrinted>
  <dcterms:created xsi:type="dcterms:W3CDTF">2024-11-22T18:53:18Z</dcterms:created>
  <dcterms:modified xsi:type="dcterms:W3CDTF">2025-12-11T07:34:12Z</dcterms:modified>
  <dc:language>da-DK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A4-papir (210 x 297 mm)</vt:lpwstr>
  </property>
  <property fmtid="{D5CDD505-2E9C-101B-9397-08002B2CF9AE}" pid="3" name="Slides">
    <vt:i4>1</vt:i4>
  </property>
  <property fmtid="{D5CDD505-2E9C-101B-9397-08002B2CF9AE}" pid="4" name="ContentTypeId">
    <vt:lpwstr>0x010100C60C37FBE61DDF4489C4C652205B2613</vt:lpwstr>
  </property>
  <property fmtid="{D5CDD505-2E9C-101B-9397-08002B2CF9AE}" pid="5" name="Order">
    <vt:r8>8000</vt:r8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_ExtendedDescription">
    <vt:lpwstr/>
  </property>
  <property fmtid="{D5CDD505-2E9C-101B-9397-08002B2CF9AE}" pid="11" name="MediaServiceImageTags">
    <vt:lpwstr/>
  </property>
</Properties>
</file>