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12AA9-5043-41A0-BC88-082FE108F5BE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CF8F9-C5A1-4AD5-ABA1-1CB45F0C33ED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Slides til 3-timersmødet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65090-6102-47C6-9120-7FF5D5657168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a-DK"/>
          </a:p>
        </p:txBody>
      </p:sp>
      <p:sp>
        <p:nvSpPr>
          <p:cNvPr id="10" name="Rektangel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ktangel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Lige forbindels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Lige forbindels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ktangel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a-DK"/>
          </a:p>
        </p:txBody>
      </p:sp>
      <p:sp>
        <p:nvSpPr>
          <p:cNvPr id="9" name="Rektangel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Lige forbindels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Lige forbindels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ktangel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Lige forbindels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2" name="Pladsholder til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4" name="Pladsholder til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8" name="Lige forbindels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ladsholder til indhol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21" name="Pladsholder til dato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  <p:sp>
        <p:nvSpPr>
          <p:cNvPr id="23" name="Pladsholder til sidefod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Lige forbindels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Lige forbindels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ladsholder til dato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  <p:sp>
        <p:nvSpPr>
          <p:cNvPr id="21" name="Pladsholder til sidefod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C92791-CC42-40FE-B81B-EBB65C47166D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Lige forbindels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B5314A-6969-444E-85EF-EC2FCDA11D3B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accent4">
                    <a:lumMod val="50000"/>
                  </a:schemeClr>
                </a:solidFill>
              </a:rPr>
              <a:t>3-timersmøde 2024</a:t>
            </a:r>
            <a:endParaRPr lang="da-DK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sz="2000" dirty="0" smtClean="0">
                <a:solidFill>
                  <a:schemeClr val="accent2">
                    <a:lumMod val="50000"/>
                  </a:schemeClr>
                </a:solidFill>
              </a:rPr>
              <a:t>Den gode uddannelsesafdeling</a:t>
            </a:r>
          </a:p>
          <a:p>
            <a:r>
              <a:rPr lang="da-DK" sz="2000" dirty="0" smtClean="0">
                <a:solidFill>
                  <a:schemeClr val="accent2">
                    <a:lumMod val="50000"/>
                  </a:schemeClr>
                </a:solidFill>
              </a:rPr>
              <a:t>Det gode uddannelseshospital</a:t>
            </a:r>
          </a:p>
          <a:p>
            <a:endParaRPr lang="da-DK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da-DK" sz="2000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FRIT EMNE</a:t>
            </a:r>
          </a:p>
        </p:txBody>
      </p:sp>
      <p:pic>
        <p:nvPicPr>
          <p:cNvPr id="4" name="Billed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5700" y="1052736"/>
            <a:ext cx="3468588" cy="325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da-DK" dirty="0" smtClean="0"/>
          </a:p>
          <a:p>
            <a:r>
              <a:rPr lang="da-DK" dirty="0" smtClean="0">
                <a:solidFill>
                  <a:schemeClr val="accent3"/>
                </a:solidFill>
              </a:rPr>
              <a:t>Fremlæggelse for de seniore læger</a:t>
            </a:r>
          </a:p>
          <a:p>
            <a:r>
              <a:rPr lang="da-DK" dirty="0" smtClean="0">
                <a:solidFill>
                  <a:schemeClr val="accent3"/>
                </a:solidFill>
              </a:rPr>
              <a:t>Fastlæggelse af handleplanen </a:t>
            </a:r>
          </a:p>
          <a:p>
            <a:r>
              <a:rPr lang="da-DK" dirty="0" smtClean="0">
                <a:solidFill>
                  <a:schemeClr val="accent3"/>
                </a:solidFill>
              </a:rPr>
              <a:t>Sende udfyldt </a:t>
            </a:r>
            <a:r>
              <a:rPr lang="da-DK" dirty="0" err="1" smtClean="0">
                <a:solidFill>
                  <a:schemeClr val="accent3"/>
                </a:solidFill>
              </a:rPr>
              <a:t>hand-out</a:t>
            </a:r>
            <a:r>
              <a:rPr lang="da-DK" dirty="0" smtClean="0">
                <a:solidFill>
                  <a:schemeClr val="accent3"/>
                </a:solidFill>
              </a:rPr>
              <a:t> til Tove </a:t>
            </a:r>
            <a:r>
              <a:rPr lang="da-DK" dirty="0" err="1" smtClean="0">
                <a:solidFill>
                  <a:schemeClr val="accent3"/>
                </a:solidFill>
              </a:rPr>
              <a:t>Watson</a:t>
            </a:r>
            <a:endParaRPr lang="da-DK" dirty="0" smtClean="0">
              <a:solidFill>
                <a:schemeClr val="accent3"/>
              </a:solidFill>
            </a:endParaRPr>
          </a:p>
          <a:p>
            <a:pPr>
              <a:buNone/>
            </a:pPr>
            <a:r>
              <a:rPr lang="da-DK" dirty="0" smtClean="0">
                <a:solidFill>
                  <a:schemeClr val="accent3"/>
                </a:solidFill>
              </a:rPr>
              <a:t>	Senest 1.12.24!!!</a:t>
            </a:r>
          </a:p>
          <a:p>
            <a:r>
              <a:rPr lang="da-DK" dirty="0" smtClean="0">
                <a:solidFill>
                  <a:schemeClr val="accent3"/>
                </a:solidFill>
              </a:rPr>
              <a:t>Hvem er ansvarlig for at de enkelte forslag kommer i spil?</a:t>
            </a:r>
          </a:p>
          <a:p>
            <a:r>
              <a:rPr lang="da-DK" dirty="0" smtClean="0">
                <a:solidFill>
                  <a:schemeClr val="accent3"/>
                </a:solidFill>
              </a:rPr>
              <a:t>Fremstille </a:t>
            </a:r>
            <a:r>
              <a:rPr lang="da-DK" dirty="0" smtClean="0">
                <a:solidFill>
                  <a:schemeClr val="accent3"/>
                </a:solidFill>
              </a:rPr>
              <a:t>elektronisk poster </a:t>
            </a:r>
            <a:r>
              <a:rPr lang="da-DK" dirty="0" smtClean="0">
                <a:solidFill>
                  <a:schemeClr val="accent3"/>
                </a:solidFill>
              </a:rPr>
              <a:t>med handleplanen senest 10.12.24</a:t>
            </a:r>
          </a:p>
          <a:p>
            <a:r>
              <a:rPr lang="da-DK" dirty="0" smtClean="0">
                <a:solidFill>
                  <a:schemeClr val="accent3"/>
                </a:solidFill>
              </a:rPr>
              <a:t> Temadag 16.1.25. Der laves en </a:t>
            </a:r>
            <a:r>
              <a:rPr lang="da-DK" dirty="0" err="1" smtClean="0">
                <a:solidFill>
                  <a:schemeClr val="accent3"/>
                </a:solidFill>
              </a:rPr>
              <a:t>posterwalk</a:t>
            </a:r>
            <a:r>
              <a:rPr lang="da-DK" dirty="0" smtClean="0">
                <a:solidFill>
                  <a:schemeClr val="accent3"/>
                </a:solidFill>
              </a:rPr>
              <a:t>. Der skal deltage en uddannelseslæge (UKYL?), som kan uddybe forslagene til </a:t>
            </a:r>
            <a:r>
              <a:rPr lang="da-DK" dirty="0" err="1" smtClean="0">
                <a:solidFill>
                  <a:schemeClr val="accent3"/>
                </a:solidFill>
              </a:rPr>
              <a:t>posterwalk</a:t>
            </a:r>
            <a:r>
              <a:rPr lang="da-DK" dirty="0" smtClean="0">
                <a:solidFill>
                  <a:schemeClr val="accent3"/>
                </a:solidFill>
              </a:rPr>
              <a:t> og til workshop</a:t>
            </a:r>
            <a:endParaRPr lang="da-DK" dirty="0" smtClean="0"/>
          </a:p>
          <a:p>
            <a:r>
              <a:rPr lang="da-DK" dirty="0" smtClean="0">
                <a:solidFill>
                  <a:schemeClr val="accent3"/>
                </a:solidFill>
              </a:rPr>
              <a:t>Posteren hænges op i afdelingen og forslagene skal implementeres.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Ellipse 3"/>
          <p:cNvSpPr/>
          <p:nvPr/>
        </p:nvSpPr>
        <p:spPr>
          <a:xfrm>
            <a:off x="179512" y="548680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Den videre proces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Hjælp 3">
            <a:hlinkClick r:id="" action="ppaction://noaction" highlightClick="1"/>
          </p:cNvPr>
          <p:cNvSpPr/>
          <p:nvPr/>
        </p:nvSpPr>
        <p:spPr>
          <a:xfrm>
            <a:off x="2339752" y="1268760"/>
            <a:ext cx="4066752" cy="356269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a-DK" dirty="0" smtClean="0"/>
              <a:t> </a:t>
            </a:r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Velkommen til 3-timersmøde 2024</a:t>
            </a:r>
            <a:b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  Den gode uddannelsesafdeling</a:t>
            </a:r>
            <a:b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Det gode uddannelseshospital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Opadbuet bånd 3"/>
          <p:cNvSpPr/>
          <p:nvPr/>
        </p:nvSpPr>
        <p:spPr>
          <a:xfrm>
            <a:off x="467544" y="2204864"/>
            <a:ext cx="7488832" cy="3168352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000" dirty="0" smtClean="0"/>
              <a:t>Struktur og ledelse</a:t>
            </a:r>
          </a:p>
          <a:p>
            <a:pPr algn="ctr"/>
            <a:r>
              <a:rPr lang="da-DK" sz="2000" dirty="0" smtClean="0"/>
              <a:t>planlægning</a:t>
            </a:r>
          </a:p>
          <a:p>
            <a:pPr algn="ctr"/>
            <a:r>
              <a:rPr lang="da-DK" sz="2000" dirty="0" smtClean="0"/>
              <a:t>uddannelse af </a:t>
            </a:r>
            <a:r>
              <a:rPr lang="da-DK" sz="2000" dirty="0" err="1" smtClean="0"/>
              <a:t>faculty</a:t>
            </a:r>
            <a:endParaRPr lang="da-DK" sz="2000" dirty="0" smtClean="0"/>
          </a:p>
          <a:p>
            <a:pPr algn="ctr"/>
            <a:r>
              <a:rPr lang="da-DK" sz="2000" dirty="0" smtClean="0"/>
              <a:t>og opfølgning</a:t>
            </a:r>
          </a:p>
          <a:p>
            <a:pPr algn="ctr"/>
            <a:r>
              <a:rPr lang="da-DK" sz="2000" dirty="0" smtClean="0"/>
              <a:t>kan skabe dynamik og udvikling af den uddannelse som </a:t>
            </a:r>
            <a:r>
              <a:rPr lang="da-DK" sz="2000" dirty="0" smtClean="0"/>
              <a:t>hospital eller afdeling </a:t>
            </a:r>
            <a:r>
              <a:rPr lang="da-DK" sz="2000" dirty="0" smtClean="0"/>
              <a:t>leverer </a:t>
            </a:r>
            <a:endParaRPr lang="da-DK" sz="2000" dirty="0"/>
          </a:p>
        </p:txBody>
      </p:sp>
      <p:sp>
        <p:nvSpPr>
          <p:cNvPr id="5" name="Højrepil 4"/>
          <p:cNvSpPr/>
          <p:nvPr/>
        </p:nvSpPr>
        <p:spPr>
          <a:xfrm>
            <a:off x="1475656" y="3212976"/>
            <a:ext cx="10081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Højrepil 5"/>
          <p:cNvSpPr/>
          <p:nvPr/>
        </p:nvSpPr>
        <p:spPr>
          <a:xfrm>
            <a:off x="899592" y="1556792"/>
            <a:ext cx="136815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smtClean="0"/>
              <a:t>FRIT EMNE</a:t>
            </a:r>
            <a:endParaRPr lang="da-DK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Alle læger under uddannelse i en afdeling mødes i 3 timer og taler om uddannelse ( obligatorisk)</a:t>
            </a:r>
            <a:endParaRPr lang="da-DK" b="1" dirty="0" smtClean="0"/>
          </a:p>
          <a:p>
            <a:r>
              <a:rPr lang="da-DK" dirty="0" smtClean="0"/>
              <a:t>En mødeleder styrer slagets gang og holder fokus på struktureret vis. </a:t>
            </a:r>
          </a:p>
          <a:p>
            <a:r>
              <a:rPr lang="da-DK" dirty="0" smtClean="0"/>
              <a:t>Der er udgivet et programhandout, som I skal følge.</a:t>
            </a:r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b="1" i="1" dirty="0" smtClean="0"/>
              <a:t>Dit bidrag i dag tæller til uddannelsen fremover</a:t>
            </a:r>
          </a:p>
          <a:p>
            <a:endParaRPr lang="da-DK" i="1" dirty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 </a:t>
            </a:r>
          </a:p>
          <a:p>
            <a:pPr algn="ctr"/>
            <a:r>
              <a:rPr lang="da-DK" dirty="0" smtClean="0"/>
              <a:t>en tænketank for lægelig videreuddannelse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da-DK" dirty="0" smtClean="0"/>
          </a:p>
          <a:p>
            <a:r>
              <a:rPr lang="da-DK" i="1" dirty="0" smtClean="0"/>
              <a:t>Indholdsfortegnelse</a:t>
            </a:r>
            <a:r>
              <a:rPr lang="da-DK" dirty="0" smtClean="0"/>
              <a:t> er links der bringer jer til den rigtige side</a:t>
            </a:r>
          </a:p>
          <a:p>
            <a:r>
              <a:rPr lang="da-DK" i="1" dirty="0" smtClean="0"/>
              <a:t>Positiv tilgang </a:t>
            </a:r>
            <a:r>
              <a:rPr lang="da-DK" dirty="0" smtClean="0"/>
              <a:t>– gode og dårlige oplevelser</a:t>
            </a:r>
          </a:p>
          <a:p>
            <a:r>
              <a:rPr lang="da-DK" i="1" dirty="0" smtClean="0"/>
              <a:t>Status siden sidst </a:t>
            </a:r>
            <a:r>
              <a:rPr lang="da-DK" dirty="0" smtClean="0"/>
              <a:t>– hvad har vi fået ændret i 2022?                           Er en vision for, at 3-timersmødet giver resultater.</a:t>
            </a:r>
          </a:p>
          <a:p>
            <a:r>
              <a:rPr lang="da-DK" i="1" dirty="0" smtClean="0"/>
              <a:t>Instruktion 1, 2 og 3 </a:t>
            </a:r>
            <a:r>
              <a:rPr lang="da-DK" dirty="0" smtClean="0"/>
              <a:t>er trin i mødet.                                                     På trin 1 arbejdes der 2 og 2 med gode og mindre gode oplevelser,             På trin 2 er det 4+4, evt. alle, med forslag til forbedringer                 På trin 3 alle. Forslag som I selv kan stå i spidsen for på skema 1, brug for andre skema 2.</a:t>
            </a:r>
            <a:endParaRPr lang="da-DK" b="1" dirty="0" smtClean="0"/>
          </a:p>
          <a:p>
            <a:r>
              <a:rPr lang="da-DK" i="1" dirty="0" smtClean="0"/>
              <a:t>Arbejdsskemaer</a:t>
            </a:r>
            <a:r>
              <a:rPr lang="da-DK" dirty="0" smtClean="0"/>
              <a:t> til hvert trin. </a:t>
            </a:r>
          </a:p>
          <a:p>
            <a:r>
              <a:rPr lang="da-DK" i="1" dirty="0" smtClean="0"/>
              <a:t>Møde med </a:t>
            </a:r>
            <a:r>
              <a:rPr lang="da-DK" i="1" dirty="0" err="1" smtClean="0"/>
              <a:t>seniore</a:t>
            </a:r>
            <a:r>
              <a:rPr lang="da-DK" i="1" dirty="0" smtClean="0"/>
              <a:t> læger </a:t>
            </a:r>
            <a:r>
              <a:rPr lang="da-DK" dirty="0" smtClean="0"/>
              <a:t>– sælge ideer og forslag -     en del af implementeringen</a:t>
            </a:r>
          </a:p>
          <a:p>
            <a:r>
              <a:rPr lang="da-DK" i="1" dirty="0" smtClean="0"/>
              <a:t>Kommenteret handlingsplan</a:t>
            </a:r>
            <a:r>
              <a:rPr lang="da-DK" dirty="0" smtClean="0"/>
              <a:t> er den endelige aftale.</a:t>
            </a:r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b="1" i="1" dirty="0" smtClean="0"/>
              <a:t>Giv plads til fantasi og kreativitet og lad alle bidrage. Konkretisering kommer senere</a:t>
            </a:r>
            <a:endParaRPr lang="da-DK" b="1" i="1" dirty="0" smtClean="0"/>
          </a:p>
          <a:p>
            <a:endParaRPr lang="da-DK" i="1" dirty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 et KONCEPT</a:t>
            </a:r>
          </a:p>
          <a:p>
            <a:pPr algn="ctr"/>
            <a:r>
              <a:rPr lang="da-DK" dirty="0" smtClean="0"/>
              <a:t>Program Handout og mødestruktur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a-DK" b="1" dirty="0" smtClean="0"/>
              <a:t>Emnet er frit</a:t>
            </a:r>
            <a:r>
              <a:rPr lang="da-DK" dirty="0" smtClean="0"/>
              <a:t> </a:t>
            </a:r>
          </a:p>
          <a:p>
            <a:pPr>
              <a:buNone/>
            </a:pPr>
            <a:r>
              <a:rPr lang="da-DK" dirty="0" smtClean="0"/>
              <a:t>    Uddannelse skal foregå systematisk, professionelt og med de rigtige metoder.</a:t>
            </a:r>
          </a:p>
          <a:p>
            <a:pPr>
              <a:buNone/>
            </a:pPr>
            <a:r>
              <a:rPr lang="da-DK" b="1" dirty="0" smtClean="0"/>
              <a:t>Hvor kan I skabe forbedring?</a:t>
            </a:r>
          </a:p>
          <a:p>
            <a:endParaRPr lang="da-DK" dirty="0" smtClean="0"/>
          </a:p>
          <a:p>
            <a:r>
              <a:rPr lang="da-DK" b="1" dirty="0" smtClean="0"/>
              <a:t> Strukturer på afdelingen </a:t>
            </a:r>
            <a:r>
              <a:rPr lang="da-DK" dirty="0" smtClean="0"/>
              <a:t>kan være uddannelsesteam, vejleder forum, uddannelsesmøder for alle læger, arbejdsgrupper, arbejdsfunktioner, kompetencetavler</a:t>
            </a:r>
          </a:p>
          <a:p>
            <a:r>
              <a:rPr lang="da-DK" b="1" dirty="0" smtClean="0"/>
              <a:t>Arbejdstilrettelæggelse, </a:t>
            </a:r>
            <a:r>
              <a:rPr lang="da-DK" dirty="0" smtClean="0"/>
              <a:t>tid, systematik, hvem, hvornår, hvor</a:t>
            </a:r>
          </a:p>
          <a:p>
            <a:r>
              <a:rPr lang="da-DK" b="1" dirty="0" smtClean="0"/>
              <a:t>Det daglige fokus på uddannelse – </a:t>
            </a:r>
            <a:r>
              <a:rPr lang="da-DK" dirty="0" err="1" smtClean="0"/>
              <a:t>feed</a:t>
            </a:r>
            <a:r>
              <a:rPr lang="da-DK" dirty="0" smtClean="0"/>
              <a:t> back, progression</a:t>
            </a:r>
          </a:p>
          <a:p>
            <a:r>
              <a:rPr lang="da-DK" b="1" dirty="0" smtClean="0"/>
              <a:t>Kompetencevurdering og supervision –</a:t>
            </a:r>
            <a:r>
              <a:rPr lang="da-DK" dirty="0" smtClean="0"/>
              <a:t> metoder, fælles viden, kultur og relationer</a:t>
            </a:r>
            <a:endParaRPr lang="da-DK" b="1" dirty="0" smtClean="0"/>
          </a:p>
          <a:p>
            <a:r>
              <a:rPr lang="da-DK" b="1" dirty="0" err="1" smtClean="0"/>
              <a:t>Feed</a:t>
            </a:r>
            <a:r>
              <a:rPr lang="da-DK" b="1" dirty="0" smtClean="0"/>
              <a:t> back – op – ned – til siden</a:t>
            </a:r>
          </a:p>
          <a:p>
            <a:r>
              <a:rPr lang="da-DK" b="1" dirty="0" smtClean="0"/>
              <a:t>Krydspunkter – </a:t>
            </a:r>
            <a:r>
              <a:rPr lang="da-DK" dirty="0" smtClean="0"/>
              <a:t>konferencer, undervisning, journal </a:t>
            </a:r>
            <a:r>
              <a:rPr lang="da-DK" dirty="0" err="1" smtClean="0"/>
              <a:t>club</a:t>
            </a:r>
            <a:r>
              <a:rPr lang="da-DK" dirty="0" smtClean="0"/>
              <a:t>, arbejdsstationer/funktioner, sociale </a:t>
            </a:r>
            <a:r>
              <a:rPr lang="da-DK" dirty="0" smtClean="0"/>
              <a:t>relationer, simulation</a:t>
            </a:r>
            <a:endParaRPr lang="da-DK" dirty="0" smtClean="0"/>
          </a:p>
          <a:p>
            <a:r>
              <a:rPr lang="da-DK" b="1" dirty="0" smtClean="0"/>
              <a:t>Uddannelseskultur – </a:t>
            </a:r>
            <a:r>
              <a:rPr lang="da-DK" dirty="0" smtClean="0"/>
              <a:t>anerkendende tilgang Fælles nysgerrighed, tryghed, autonomi, relation, kommunikation, </a:t>
            </a:r>
            <a:r>
              <a:rPr lang="da-DK" dirty="0" smtClean="0"/>
              <a:t>inddragelse, muligheder på hospitalet</a:t>
            </a: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b="1" dirty="0" smtClean="0"/>
          </a:p>
          <a:p>
            <a:endParaRPr lang="da-DK" dirty="0"/>
          </a:p>
        </p:txBody>
      </p:sp>
      <p:sp>
        <p:nvSpPr>
          <p:cNvPr id="5" name="Ellipse 4"/>
          <p:cNvSpPr/>
          <p:nvPr/>
        </p:nvSpPr>
        <p:spPr>
          <a:xfrm>
            <a:off x="251520" y="260648"/>
            <a:ext cx="813690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 </a:t>
            </a:r>
          </a:p>
          <a:p>
            <a:pPr algn="ctr"/>
            <a:r>
              <a:rPr lang="da-DK" b="1" dirty="0" smtClean="0"/>
              <a:t>Den gode uddannelsesafdeling</a:t>
            </a:r>
          </a:p>
          <a:p>
            <a:pPr algn="ctr"/>
            <a:r>
              <a:rPr lang="da-DK" b="1" dirty="0" smtClean="0"/>
              <a:t>Det gode uddannelseshospital</a:t>
            </a:r>
            <a:endParaRPr lang="da-DK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a-DK" dirty="0" smtClean="0"/>
          </a:p>
          <a:p>
            <a:r>
              <a:rPr lang="da-DK" dirty="0" smtClean="0"/>
              <a:t>Hvad </a:t>
            </a:r>
            <a:r>
              <a:rPr lang="da-DK" dirty="0" smtClean="0"/>
              <a:t>fik I gennemført fra sidste 3-timers møde?</a:t>
            </a:r>
          </a:p>
          <a:p>
            <a:r>
              <a:rPr lang="da-DK" dirty="0" smtClean="0"/>
              <a:t>Helt</a:t>
            </a:r>
          </a:p>
          <a:p>
            <a:r>
              <a:rPr lang="da-DK" dirty="0" smtClean="0"/>
              <a:t>Delvist</a:t>
            </a:r>
          </a:p>
          <a:p>
            <a:r>
              <a:rPr lang="da-DK" dirty="0" smtClean="0"/>
              <a:t>Slet ikke</a:t>
            </a:r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Brug den A4 side som UAO lavede i 2023</a:t>
            </a:r>
          </a:p>
          <a:p>
            <a:r>
              <a:rPr lang="da-DK" dirty="0" smtClean="0"/>
              <a:t>Udfyld status siden sidst</a:t>
            </a:r>
          </a:p>
          <a:p>
            <a:endParaRPr lang="da-DK" dirty="0" smtClean="0"/>
          </a:p>
          <a:p>
            <a:endParaRPr lang="da-DK" i="1" dirty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</a:t>
            </a:r>
          </a:p>
          <a:p>
            <a:pPr algn="ctr"/>
            <a:r>
              <a:rPr lang="da-DK" dirty="0" smtClean="0"/>
              <a:t> en tænketank for lægelig videreuddannelse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b="1" dirty="0" smtClean="0"/>
              <a:t>Gå sammen to og to</a:t>
            </a:r>
          </a:p>
          <a:p>
            <a:r>
              <a:rPr lang="da-DK" dirty="0" smtClean="0"/>
              <a:t>Brug 5 minutter hver for sig til at reflektere over nedenstående spørgsmål. Nedskriv små sætninger på det individuelle ark til at illustrere dine svar.</a:t>
            </a:r>
          </a:p>
          <a:p>
            <a:r>
              <a:rPr lang="da-DK" b="1" dirty="0" smtClean="0"/>
              <a:t>Herefter interviewer I hinanden i 2 x 7 min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b="1" dirty="0" smtClean="0"/>
              <a:t>Spørgsmål:</a:t>
            </a:r>
          </a:p>
          <a:p>
            <a:r>
              <a:rPr lang="da-DK" dirty="0" smtClean="0"/>
              <a:t>Hvor og hvordan kan de se muligheder for en bedre uddannelse i afdelingen eller på hospitalet? </a:t>
            </a:r>
          </a:p>
          <a:p>
            <a:r>
              <a:rPr lang="da-DK" dirty="0" smtClean="0"/>
              <a:t>Er der muligheder for uddannelsesstrukturer, planlægning, opgaver eller andet, som kan optimeres? Hvilke ideer har du? </a:t>
            </a:r>
          </a:p>
          <a:p>
            <a:r>
              <a:rPr lang="da-DK" dirty="0" smtClean="0"/>
              <a:t>Hvordan kan der skaffes tid og rum? </a:t>
            </a:r>
          </a:p>
          <a:p>
            <a:r>
              <a:rPr lang="da-DK" dirty="0" smtClean="0"/>
              <a:t>Hvad kan I selv gøre? </a:t>
            </a:r>
          </a:p>
          <a:p>
            <a:r>
              <a:rPr lang="da-DK" dirty="0" smtClean="0"/>
              <a:t>Hvilken effekt vil forslagene have? </a:t>
            </a:r>
            <a:r>
              <a:rPr lang="da-DK" dirty="0" smtClean="0">
                <a:sym typeface="Wingdings" pitchFamily="2" charset="2"/>
              </a:rPr>
              <a:t></a:t>
            </a:r>
            <a:endParaRPr lang="da-DK" dirty="0" smtClean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2022- INSTRUKTION 1</a:t>
            </a:r>
          </a:p>
          <a:p>
            <a:pPr algn="ctr"/>
            <a:r>
              <a:rPr lang="da-DK" dirty="0" smtClean="0"/>
              <a:t>kvalitetsudvikling af den lægelige videreuddannelse</a:t>
            </a:r>
            <a:endParaRPr lang="da-DK" dirty="0"/>
          </a:p>
        </p:txBody>
      </p:sp>
      <p:sp>
        <p:nvSpPr>
          <p:cNvPr id="6" name="Hulstrimmel 5"/>
          <p:cNvSpPr/>
          <p:nvPr/>
        </p:nvSpPr>
        <p:spPr>
          <a:xfrm>
            <a:off x="7452320" y="1556792"/>
            <a:ext cx="1346448" cy="136815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 smtClean="0"/>
          </a:p>
          <a:p>
            <a:pPr algn="ctr"/>
            <a:r>
              <a:rPr lang="da-DK" dirty="0" smtClean="0"/>
              <a:t> POSITIV TILGANG</a:t>
            </a:r>
            <a:endParaRPr lang="da-DK" dirty="0"/>
          </a:p>
        </p:txBody>
      </p:sp>
      <p:sp>
        <p:nvSpPr>
          <p:cNvPr id="7" name="Hjerte 6"/>
          <p:cNvSpPr/>
          <p:nvPr/>
        </p:nvSpPr>
        <p:spPr>
          <a:xfrm>
            <a:off x="7596336" y="1484784"/>
            <a:ext cx="576064" cy="576064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33400" indent="-533400">
              <a:lnSpc>
                <a:spcPct val="80000"/>
              </a:lnSpc>
              <a:buNone/>
            </a:pPr>
            <a:endParaRPr lang="da-DK" dirty="0" smtClean="0"/>
          </a:p>
          <a:p>
            <a:r>
              <a:rPr lang="da-DK" b="1" dirty="0" smtClean="0"/>
              <a:t>Gå sammen med 2-4 andre par</a:t>
            </a:r>
            <a:r>
              <a:rPr lang="da-DK" dirty="0" smtClean="0"/>
              <a:t>. ( såfremt </a:t>
            </a:r>
            <a:r>
              <a:rPr lang="da-DK" dirty="0" smtClean="0"/>
              <a:t>I </a:t>
            </a:r>
            <a:r>
              <a:rPr lang="da-DK" dirty="0" smtClean="0"/>
              <a:t>kun er få læger kan dette foregå i plenum, men det er vigtigt, at I får udfyldt </a:t>
            </a:r>
            <a:r>
              <a:rPr lang="da-DK" dirty="0" err="1" smtClean="0"/>
              <a:t>gruppearket</a:t>
            </a:r>
            <a:r>
              <a:rPr lang="da-DK" dirty="0" smtClean="0"/>
              <a:t>)</a:t>
            </a:r>
          </a:p>
          <a:p>
            <a:r>
              <a:rPr lang="da-DK" dirty="0" smtClean="0"/>
              <a:t>1. </a:t>
            </a:r>
            <a:r>
              <a:rPr lang="da-DK" i="1" dirty="0" smtClean="0"/>
              <a:t>Fortæl om </a:t>
            </a:r>
            <a:r>
              <a:rPr lang="da-DK" dirty="0" smtClean="0"/>
              <a:t>din makkers gode og mindre gode oplevelser, om forslag til ændringer, der vil gøre en forskel, samt mulige effekt, hvis ændringer gennemføres. </a:t>
            </a:r>
            <a:r>
              <a:rPr lang="da-DK" dirty="0" smtClean="0">
                <a:solidFill>
                  <a:srgbClr val="E37222"/>
                </a:solidFill>
              </a:rPr>
              <a:t>Husk fokus på uddannelsen.</a:t>
            </a:r>
            <a:endParaRPr lang="da-DK" dirty="0" smtClean="0"/>
          </a:p>
          <a:p>
            <a:r>
              <a:rPr lang="da-DK" dirty="0" smtClean="0"/>
              <a:t>2. </a:t>
            </a:r>
            <a:r>
              <a:rPr lang="da-DK" i="1" dirty="0" smtClean="0"/>
              <a:t>Formuler </a:t>
            </a:r>
            <a:r>
              <a:rPr lang="da-DK" dirty="0" smtClean="0"/>
              <a:t>i gruppen jeres fælles oplevelser (gode og mindre gode) omkring uddannelsen. Hvad kan gøre uddannelsen bedre? Nedskriv på vedlagte </a:t>
            </a:r>
            <a:r>
              <a:rPr lang="da-DK" dirty="0" err="1" smtClean="0"/>
              <a:t>gruppeark</a:t>
            </a:r>
            <a:r>
              <a:rPr lang="da-DK" dirty="0" smtClean="0"/>
              <a:t> </a:t>
            </a:r>
          </a:p>
          <a:p>
            <a:r>
              <a:rPr lang="da-DK" dirty="0" smtClean="0"/>
              <a:t>3. </a:t>
            </a:r>
            <a:r>
              <a:rPr lang="da-DK" i="1" dirty="0" smtClean="0"/>
              <a:t>Formuler gruppens forslag til ændringer</a:t>
            </a:r>
            <a:r>
              <a:rPr lang="da-DK" dirty="0" smtClean="0"/>
              <a:t>, der vil gøre en forskel, eller som I formoder vil gøre det. Hvilke mulige effekter forventer I? Nedskriv på vedlagte </a:t>
            </a:r>
            <a:r>
              <a:rPr lang="da-DK" dirty="0" err="1" smtClean="0"/>
              <a:t>gruppeark</a:t>
            </a:r>
            <a:r>
              <a:rPr lang="da-DK" dirty="0" smtClean="0"/>
              <a:t>.</a:t>
            </a:r>
          </a:p>
          <a:p>
            <a:r>
              <a:rPr lang="da-DK" dirty="0" smtClean="0"/>
              <a:t>4. </a:t>
            </a:r>
            <a:r>
              <a:rPr lang="da-DK" i="1" dirty="0" smtClean="0"/>
              <a:t>Forbered</a:t>
            </a:r>
            <a:r>
              <a:rPr lang="da-DK" dirty="0" smtClean="0"/>
              <a:t> jeres fremlæggelse i plenum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pPr>
              <a:buNone/>
            </a:pPr>
            <a:endParaRPr lang="da-DK" dirty="0" smtClean="0"/>
          </a:p>
          <a:p>
            <a:endParaRPr lang="da-DK" i="1" dirty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–INSTRUKTION 2</a:t>
            </a:r>
          </a:p>
          <a:p>
            <a:pPr algn="ctr"/>
            <a:r>
              <a:rPr lang="da-DK" dirty="0" smtClean="0"/>
              <a:t> Alle tiders uddannelse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3-timersmøde 2014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533400" indent="-533400">
              <a:lnSpc>
                <a:spcPct val="80000"/>
              </a:lnSpc>
              <a:buNone/>
            </a:pPr>
            <a:endParaRPr lang="da-DK" dirty="0" smtClean="0"/>
          </a:p>
          <a:p>
            <a:r>
              <a:rPr lang="da-DK" b="1" dirty="0" smtClean="0">
                <a:solidFill>
                  <a:srgbClr val="E37222"/>
                </a:solidFill>
              </a:rPr>
              <a:t>PLENUM: Husk fokus på uddannelsen. Der kan være store og små emner – lette og svære løsninger.</a:t>
            </a:r>
          </a:p>
          <a:p>
            <a:r>
              <a:rPr lang="da-DK" dirty="0" smtClean="0"/>
              <a:t>Når </a:t>
            </a:r>
            <a:r>
              <a:rPr lang="da-DK" b="1" dirty="0" err="1" smtClean="0">
                <a:solidFill>
                  <a:schemeClr val="hlink"/>
                </a:solidFill>
              </a:rPr>
              <a:t>Fællesark</a:t>
            </a:r>
            <a:r>
              <a:rPr lang="da-DK" b="1" dirty="0" smtClean="0">
                <a:solidFill>
                  <a:schemeClr val="hlink"/>
                </a:solidFill>
              </a:rPr>
              <a:t> 1</a:t>
            </a:r>
            <a:r>
              <a:rPr lang="da-DK" dirty="0" smtClean="0"/>
              <a:t> og </a:t>
            </a:r>
            <a:r>
              <a:rPr lang="da-DK" b="1" dirty="0" smtClean="0">
                <a:solidFill>
                  <a:schemeClr val="hlink"/>
                </a:solidFill>
              </a:rPr>
              <a:t>2</a:t>
            </a:r>
            <a:r>
              <a:rPr lang="da-DK" dirty="0" smtClean="0"/>
              <a:t> skal udfyldes er det vigtigt, at I er opmærksomme på de forskellige aktører:</a:t>
            </a:r>
            <a:r>
              <a:rPr lang="da-DK" b="1" dirty="0" smtClean="0">
                <a:solidFill>
                  <a:schemeClr val="hlink"/>
                </a:solidFill>
              </a:rPr>
              <a:t> </a:t>
            </a:r>
          </a:p>
          <a:p>
            <a:endParaRPr lang="da-DK" b="1" dirty="0" smtClean="0">
              <a:solidFill>
                <a:schemeClr val="hlink"/>
              </a:solidFill>
            </a:endParaRPr>
          </a:p>
          <a:p>
            <a:r>
              <a:rPr lang="da-DK" b="1" dirty="0" smtClean="0">
                <a:solidFill>
                  <a:schemeClr val="hlink"/>
                </a:solidFill>
              </a:rPr>
              <a:t>Fælles ark 1: </a:t>
            </a:r>
            <a:r>
              <a:rPr lang="da-DK" i="1" dirty="0" smtClean="0"/>
              <a:t>Hvad kan I selv gøre?  </a:t>
            </a:r>
            <a:r>
              <a:rPr lang="da-DK" dirty="0" smtClean="0"/>
              <a:t>(alt hvad der kan gøres i egne rækker, er vigtigt at få med) brug så vidt muligt en navngiven person som ansvarlig for implementering</a:t>
            </a:r>
          </a:p>
          <a:p>
            <a:r>
              <a:rPr lang="da-DK" dirty="0" smtClean="0"/>
              <a:t> Her skal også anføres forslag til initiativer, som I gerne vil være ansvarlige for, men som kræver involvering af ledelsen og </a:t>
            </a:r>
            <a:r>
              <a:rPr lang="da-DK" dirty="0" err="1" smtClean="0"/>
              <a:t>seniore</a:t>
            </a:r>
            <a:r>
              <a:rPr lang="da-DK" dirty="0" smtClean="0"/>
              <a:t> lægekolleger. I fælles ark 2 nævnes et sådant forslag igen evt. blot med stikord og henvisning til forslagets nr. på fælles ark 1</a:t>
            </a:r>
          </a:p>
          <a:p>
            <a:endParaRPr lang="da-DK" dirty="0" smtClean="0"/>
          </a:p>
          <a:p>
            <a:r>
              <a:rPr lang="da-DK" b="1" dirty="0" smtClean="0">
                <a:solidFill>
                  <a:schemeClr val="accent3"/>
                </a:solidFill>
              </a:rPr>
              <a:t>Fælles ark 2</a:t>
            </a:r>
            <a:r>
              <a:rPr lang="da-DK" b="1" dirty="0" smtClean="0"/>
              <a:t>:  </a:t>
            </a:r>
            <a:r>
              <a:rPr lang="da-DK" i="1" dirty="0" smtClean="0"/>
              <a:t>Hvad håber I, at andre </a:t>
            </a:r>
            <a:r>
              <a:rPr lang="da-DK" dirty="0" smtClean="0"/>
              <a:t>( ledelsen, seniore læger, hospitalet) vil tage fat på eller hjælpe jer med?</a:t>
            </a:r>
          </a:p>
          <a:p>
            <a:endParaRPr lang="da-DK" b="1" dirty="0" smtClean="0">
              <a:solidFill>
                <a:srgbClr val="E37222"/>
              </a:solidFill>
            </a:endParaRP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pPr>
              <a:buNone/>
            </a:pPr>
            <a:endParaRPr lang="da-DK" dirty="0" smtClean="0"/>
          </a:p>
          <a:p>
            <a:endParaRPr lang="da-DK" i="1" dirty="0"/>
          </a:p>
        </p:txBody>
      </p:sp>
      <p:sp>
        <p:nvSpPr>
          <p:cNvPr id="4" name="Ellipse 3"/>
          <p:cNvSpPr/>
          <p:nvPr/>
        </p:nvSpPr>
        <p:spPr>
          <a:xfrm>
            <a:off x="251520" y="476672"/>
            <a:ext cx="81369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 –INSTRUKTION 3</a:t>
            </a:r>
          </a:p>
          <a:p>
            <a:pPr algn="ctr"/>
            <a:r>
              <a:rPr lang="da-DK" dirty="0" smtClean="0"/>
              <a:t> Lægelige uddannelse til alle tider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rnap">
  <a:themeElements>
    <a:clrScheme name="Karnap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rnap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rnap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</TotalTime>
  <Words>767</Words>
  <Application>Microsoft Office PowerPoint</Application>
  <PresentationFormat>Skærmshow (4:3)</PresentationFormat>
  <Paragraphs>124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Karnap</vt:lpstr>
      <vt:lpstr>3-timersmøde 2024</vt:lpstr>
      <vt:lpstr> Velkommen til 3-timersmøde 2024   Den gode uddannelsesafdeling Det gode uddannelseshospital</vt:lpstr>
      <vt:lpstr>3-timersmøde 2014</vt:lpstr>
      <vt:lpstr>3-timersmøde 2014</vt:lpstr>
      <vt:lpstr> </vt:lpstr>
      <vt:lpstr>3-timersmøde 2014</vt:lpstr>
      <vt:lpstr>3-timersmøde 2014</vt:lpstr>
      <vt:lpstr>3-timersmøde 2014</vt:lpstr>
      <vt:lpstr>3-timersmøde 2014</vt:lpstr>
      <vt:lpstr>3-timersmøde 2014</vt:lpstr>
      <vt:lpstr>Dias nummer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3-timersmøde 2024</dc:title>
  <dc:creator>VE</dc:creator>
  <cp:lastModifiedBy>VE</cp:lastModifiedBy>
  <cp:revision>2</cp:revision>
  <dcterms:created xsi:type="dcterms:W3CDTF">2024-07-19T11:13:11Z</dcterms:created>
  <dcterms:modified xsi:type="dcterms:W3CDTF">2024-07-19T11:23:49Z</dcterms:modified>
</cp:coreProperties>
</file>