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8" r:id="rId2"/>
    <p:sldId id="327" r:id="rId3"/>
    <p:sldId id="314" r:id="rId4"/>
    <p:sldId id="311" r:id="rId5"/>
    <p:sldId id="325" r:id="rId6"/>
    <p:sldId id="312" r:id="rId7"/>
    <p:sldId id="281" r:id="rId8"/>
    <p:sldId id="284" r:id="rId9"/>
    <p:sldId id="285" r:id="rId10"/>
    <p:sldId id="286" r:id="rId11"/>
    <p:sldId id="329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2B1E7-5733-44C7-B3B8-D5228578493E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65090-6102-47C6-9120-7FF5D56571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DE55A3-660C-4550-AABD-98B81F091F79}" type="datetimeFigureOut">
              <a:rPr lang="da-DK" smtClean="0"/>
              <a:pPr/>
              <a:t>04-09-2023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C4168A-7DA7-4DA1-B75F-A6CF29496A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3-timersmøde 2023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000" dirty="0" smtClean="0"/>
              <a:t>Uddannelseskultur: </a:t>
            </a:r>
          </a:p>
          <a:p>
            <a:r>
              <a:rPr lang="da-DK" sz="2000" dirty="0" smtClean="0"/>
              <a:t>Kompetencevurdering af uddannelseslæger    med fokus på implementering</a:t>
            </a:r>
          </a:p>
        </p:txBody>
      </p:sp>
      <p:pic>
        <p:nvPicPr>
          <p:cNvPr id="4" name="Billed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5700" y="1052736"/>
            <a:ext cx="3468588" cy="325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endParaRPr lang="da-DK" dirty="0" smtClean="0"/>
          </a:p>
          <a:p>
            <a:r>
              <a:rPr lang="da-DK" b="1" dirty="0" smtClean="0">
                <a:solidFill>
                  <a:srgbClr val="E37222"/>
                </a:solidFill>
              </a:rPr>
              <a:t>PLENUM: Husk fokus på kompetencevurderingen. Der kan være store og små emner – lette og svære løsninger.</a:t>
            </a:r>
          </a:p>
          <a:p>
            <a:r>
              <a:rPr lang="da-DK" dirty="0" smtClean="0"/>
              <a:t>Når </a:t>
            </a:r>
            <a:r>
              <a:rPr lang="da-DK" b="1" dirty="0" err="1" smtClean="0">
                <a:solidFill>
                  <a:schemeClr val="hlink"/>
                </a:solidFill>
              </a:rPr>
              <a:t>Fællesark</a:t>
            </a:r>
            <a:r>
              <a:rPr lang="da-DK" b="1" dirty="0" smtClean="0">
                <a:solidFill>
                  <a:schemeClr val="hlink"/>
                </a:solidFill>
              </a:rPr>
              <a:t> 1</a:t>
            </a:r>
            <a:r>
              <a:rPr lang="da-DK" dirty="0" smtClean="0"/>
              <a:t> og </a:t>
            </a:r>
            <a:r>
              <a:rPr lang="da-DK" b="1" dirty="0" smtClean="0">
                <a:solidFill>
                  <a:schemeClr val="hlink"/>
                </a:solidFill>
              </a:rPr>
              <a:t>2</a:t>
            </a:r>
            <a:r>
              <a:rPr lang="da-DK" dirty="0" smtClean="0"/>
              <a:t> skal udfyldes er det vigtigt, at I er opmærksomme på de forskellige aktører:</a:t>
            </a:r>
            <a:r>
              <a:rPr lang="da-DK" b="1" dirty="0" smtClean="0">
                <a:solidFill>
                  <a:schemeClr val="hlink"/>
                </a:solidFill>
              </a:rPr>
              <a:t> </a:t>
            </a:r>
          </a:p>
          <a:p>
            <a:endParaRPr lang="da-DK" b="1" dirty="0" smtClean="0">
              <a:solidFill>
                <a:schemeClr val="hlink"/>
              </a:solidFill>
            </a:endParaRPr>
          </a:p>
          <a:p>
            <a:r>
              <a:rPr lang="da-DK" b="1" dirty="0" smtClean="0">
                <a:solidFill>
                  <a:schemeClr val="hlink"/>
                </a:solidFill>
              </a:rPr>
              <a:t>Fælles ark 1: </a:t>
            </a:r>
            <a:r>
              <a:rPr lang="da-DK" i="1" dirty="0" smtClean="0"/>
              <a:t>Hvad kan I selv gøre?  </a:t>
            </a:r>
            <a:r>
              <a:rPr lang="da-DK" dirty="0" smtClean="0"/>
              <a:t>(alt hvad der kan gøres i egne rækker, er vigtigt at få med) brug så vidt muligt en navngiven person som ansvarlig for implementering</a:t>
            </a:r>
          </a:p>
          <a:p>
            <a:r>
              <a:rPr lang="da-DK" dirty="0" smtClean="0"/>
              <a:t> Her skal også anføres forslag til initiativer, som I gerne vil være ansvarlige for, men som kræver involvering af ledelsen og </a:t>
            </a:r>
            <a:r>
              <a:rPr lang="da-DK" dirty="0" err="1" smtClean="0"/>
              <a:t>seniore</a:t>
            </a:r>
            <a:r>
              <a:rPr lang="da-DK" dirty="0" smtClean="0"/>
              <a:t> lægekolleger. I fælles ark 2 nævnes et sådant forslag igen evt. blot med stikord og henvisning til forslagets nr. på fælles ark 1</a:t>
            </a:r>
          </a:p>
          <a:p>
            <a:endParaRPr lang="da-DK" dirty="0" smtClean="0"/>
          </a:p>
          <a:p>
            <a:r>
              <a:rPr lang="da-DK" b="1" dirty="0" smtClean="0">
                <a:solidFill>
                  <a:schemeClr val="accent3"/>
                </a:solidFill>
              </a:rPr>
              <a:t>Fælles ark 2</a:t>
            </a:r>
            <a:r>
              <a:rPr lang="da-DK" b="1" dirty="0" smtClean="0"/>
              <a:t>:  </a:t>
            </a:r>
            <a:r>
              <a:rPr lang="da-DK" i="1" dirty="0" smtClean="0"/>
              <a:t>Hvad håber I, at andre </a:t>
            </a:r>
            <a:r>
              <a:rPr lang="da-DK" dirty="0" smtClean="0"/>
              <a:t>( ledelsen, seniore læger, hospitalet) vil tage fat på eller hjælpe jer med?</a:t>
            </a:r>
          </a:p>
          <a:p>
            <a:endParaRPr lang="da-DK" b="1" dirty="0" smtClean="0">
              <a:solidFill>
                <a:srgbClr val="E37222"/>
              </a:solidFill>
            </a:endParaRP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–INSTRUKTION 3</a:t>
            </a:r>
          </a:p>
          <a:p>
            <a:pPr algn="ctr"/>
            <a:r>
              <a:rPr lang="da-DK" dirty="0" smtClean="0"/>
              <a:t> Lægelige uddannelse til alle tider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smtClean="0">
                <a:solidFill>
                  <a:schemeClr val="accent3"/>
                </a:solidFill>
              </a:rPr>
              <a:t>Fremlæggelse </a:t>
            </a:r>
            <a:r>
              <a:rPr lang="da-DK" dirty="0" smtClean="0">
                <a:solidFill>
                  <a:schemeClr val="accent3"/>
                </a:solidFill>
              </a:rPr>
              <a:t>for de seniore læger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Fastlæggelse af handleplanen 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Sende udfyldt </a:t>
            </a:r>
            <a:r>
              <a:rPr lang="da-DK" dirty="0" err="1" smtClean="0">
                <a:solidFill>
                  <a:schemeClr val="accent3"/>
                </a:solidFill>
              </a:rPr>
              <a:t>hand-out</a:t>
            </a:r>
            <a:r>
              <a:rPr lang="da-DK" dirty="0" smtClean="0">
                <a:solidFill>
                  <a:schemeClr val="accent3"/>
                </a:solidFill>
              </a:rPr>
              <a:t> til Tove </a:t>
            </a:r>
            <a:r>
              <a:rPr lang="da-DK" dirty="0" err="1" smtClean="0">
                <a:solidFill>
                  <a:schemeClr val="accent3"/>
                </a:solidFill>
              </a:rPr>
              <a:t>Watson</a:t>
            </a:r>
            <a:endParaRPr lang="da-DK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da-DK" dirty="0" smtClean="0">
                <a:solidFill>
                  <a:schemeClr val="accent3"/>
                </a:solidFill>
              </a:rPr>
              <a:t>	Senest 1.12.23!!!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Hvem er ansvarlig for at de enkelte forslag kommer i spil?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 Temadag 18.1.24. Hvem kan fremlægge, hvis jeres forslag </a:t>
            </a:r>
            <a:r>
              <a:rPr lang="da-DK" dirty="0" smtClean="0">
                <a:solidFill>
                  <a:schemeClr val="accent3"/>
                </a:solidFill>
              </a:rPr>
              <a:t>udvælges til fremlæggelse?</a:t>
            </a:r>
            <a:endParaRPr lang="da-DK" dirty="0" smtClean="0">
              <a:solidFill>
                <a:schemeClr val="accent3"/>
              </a:solidFill>
            </a:endParaRPr>
          </a:p>
          <a:p>
            <a:endParaRPr lang="da-DK" dirty="0" smtClean="0"/>
          </a:p>
          <a:p>
            <a:r>
              <a:rPr lang="da-DK" dirty="0" smtClean="0">
                <a:solidFill>
                  <a:schemeClr val="accent3"/>
                </a:solidFill>
              </a:rPr>
              <a:t>Hvem og hvordan skal det implementeres?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Ellipse 3"/>
          <p:cNvSpPr/>
          <p:nvPr/>
        </p:nvSpPr>
        <p:spPr>
          <a:xfrm>
            <a:off x="179512" y="548680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Den videre proces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Vejledende tider for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Velkomst v/mødeleder – </a:t>
            </a:r>
            <a:r>
              <a:rPr lang="da-DK" b="1" u="sng" dirty="0" smtClean="0"/>
              <a:t>5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Præsentation af formål og forløb samt valg af referent </a:t>
            </a:r>
            <a:r>
              <a:rPr lang="da-DK" u="sng" dirty="0" smtClean="0"/>
              <a:t>– </a:t>
            </a:r>
            <a:r>
              <a:rPr lang="da-DK" b="1" u="sng" dirty="0" smtClean="0"/>
              <a:t>10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u="sng" dirty="0" smtClean="0"/>
              <a:t>Hvad fik vi indført </a:t>
            </a:r>
            <a:r>
              <a:rPr lang="da-DK" dirty="0" smtClean="0"/>
              <a:t>efter 3-timer 2022  - </a:t>
            </a:r>
            <a:r>
              <a:rPr lang="da-DK" b="1" u="sng" dirty="0" smtClean="0"/>
              <a:t>10 minutter</a:t>
            </a:r>
            <a:endParaRPr lang="da-DK" u="sng" dirty="0" smtClean="0"/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Individuelt samt diskussion med sidemand – </a:t>
            </a:r>
            <a:r>
              <a:rPr lang="da-DK" b="1" u="sng" dirty="0" smtClean="0"/>
              <a:t>20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Evt. prioritering af emne(r) </a:t>
            </a:r>
            <a:r>
              <a:rPr lang="da-DK" b="1" u="sng" dirty="0" smtClean="0"/>
              <a:t>15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smtClean="0"/>
              <a:t>Pause – </a:t>
            </a:r>
            <a:r>
              <a:rPr lang="en-US" b="1" u="sng" dirty="0" smtClean="0"/>
              <a:t>10 </a:t>
            </a:r>
            <a:r>
              <a:rPr lang="da-DK" b="1" u="sng" dirty="0" smtClean="0"/>
              <a:t>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4 - 8 mandsgrupper arbejder. </a:t>
            </a:r>
            <a:r>
              <a:rPr lang="da-DK" dirty="0" err="1" smtClean="0"/>
              <a:t>Gruppeark</a:t>
            </a:r>
            <a:r>
              <a:rPr lang="da-DK" dirty="0" smtClean="0"/>
              <a:t> udfyldes og indsamles af mødeleder – </a:t>
            </a:r>
            <a:r>
              <a:rPr lang="da-DK" b="1" u="sng" dirty="0" smtClean="0"/>
              <a:t>40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Plenum, hvor </a:t>
            </a:r>
            <a:r>
              <a:rPr lang="da-DK" b="1" dirty="0" smtClean="0"/>
              <a:t>Fællesreferat 1</a:t>
            </a:r>
            <a:r>
              <a:rPr lang="da-DK" dirty="0" smtClean="0"/>
              <a:t> og </a:t>
            </a:r>
            <a:r>
              <a:rPr lang="da-DK" b="1" dirty="0" smtClean="0"/>
              <a:t>Fællesreferat 2</a:t>
            </a:r>
            <a:r>
              <a:rPr lang="da-DK" dirty="0" smtClean="0"/>
              <a:t> </a:t>
            </a:r>
            <a:br>
              <a:rPr lang="da-DK" dirty="0" smtClean="0"/>
            </a:br>
            <a:r>
              <a:rPr lang="da-DK" dirty="0" smtClean="0"/>
              <a:t>udfærdiges i fællesskab – </a:t>
            </a:r>
            <a:r>
              <a:rPr lang="da-DK" b="1" u="sng" dirty="0" smtClean="0"/>
              <a:t>60minutter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Prioritering og buffer – </a:t>
            </a:r>
            <a:r>
              <a:rPr lang="da-DK" b="1" u="sng" dirty="0" smtClean="0"/>
              <a:t>10 minutter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endParaRPr lang="da-DK" b="1" u="sng" dirty="0" smtClean="0"/>
          </a:p>
          <a:p>
            <a:pPr marL="533400" indent="-533400">
              <a:lnSpc>
                <a:spcPct val="90000"/>
              </a:lnSpc>
            </a:pPr>
            <a:r>
              <a:rPr lang="da-DK" dirty="0" smtClean="0"/>
              <a:t>Efterfølgende sørger mødeleder for at indsende udfyldt handout</a:t>
            </a:r>
            <a:endParaRPr lang="da-DK" dirty="0"/>
          </a:p>
        </p:txBody>
      </p:sp>
      <p:sp>
        <p:nvSpPr>
          <p:cNvPr id="4" name="Ellipse 3"/>
          <p:cNvSpPr/>
          <p:nvPr/>
        </p:nvSpPr>
        <p:spPr>
          <a:xfrm>
            <a:off x="4788024" y="908720"/>
            <a:ext cx="352839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 </a:t>
            </a:r>
            <a:r>
              <a:rPr lang="da-DK" dirty="0" smtClean="0">
                <a:solidFill>
                  <a:srgbClr val="92D050"/>
                </a:solidFill>
              </a:rPr>
              <a:t>Velkommen til 3-timersmøde 2022</a:t>
            </a:r>
            <a:br>
              <a:rPr lang="da-DK" dirty="0" smtClean="0">
                <a:solidFill>
                  <a:srgbClr val="92D050"/>
                </a:solidFill>
              </a:rPr>
            </a:br>
            <a:r>
              <a:rPr lang="da-DK" dirty="0" smtClean="0">
                <a:solidFill>
                  <a:srgbClr val="92D050"/>
                </a:solidFill>
              </a:rPr>
              <a:t>  Den gode uddannelsesafdeling</a:t>
            </a:r>
            <a:endParaRPr lang="da-DK" dirty="0">
              <a:solidFill>
                <a:srgbClr val="92D05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Opadbuet bånd 3"/>
          <p:cNvSpPr/>
          <p:nvPr/>
        </p:nvSpPr>
        <p:spPr>
          <a:xfrm>
            <a:off x="467544" y="2204864"/>
            <a:ext cx="7488832" cy="316835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dirty="0" smtClean="0"/>
              <a:t>Struktur og ledelse</a:t>
            </a:r>
          </a:p>
          <a:p>
            <a:pPr algn="ctr"/>
            <a:r>
              <a:rPr lang="da-DK" sz="2000" dirty="0" smtClean="0"/>
              <a:t>planlægning</a:t>
            </a:r>
          </a:p>
          <a:p>
            <a:pPr algn="ctr"/>
            <a:r>
              <a:rPr lang="da-DK" sz="2000" dirty="0" smtClean="0"/>
              <a:t>uddannelse af </a:t>
            </a:r>
            <a:r>
              <a:rPr lang="da-DK" sz="2000" dirty="0" err="1" smtClean="0"/>
              <a:t>faculty</a:t>
            </a:r>
            <a:endParaRPr lang="da-DK" sz="2000" dirty="0" smtClean="0"/>
          </a:p>
          <a:p>
            <a:pPr algn="ctr"/>
            <a:r>
              <a:rPr lang="da-DK" sz="2000" dirty="0" smtClean="0"/>
              <a:t>og opfølgning</a:t>
            </a:r>
          </a:p>
          <a:p>
            <a:pPr algn="ctr"/>
            <a:r>
              <a:rPr lang="da-DK" sz="2000" dirty="0" smtClean="0"/>
              <a:t>kan skabe dynamik og udvikling af den uddannelse som en afdeling leverer </a:t>
            </a:r>
            <a:endParaRPr lang="da-DK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Alle læger under uddannelse i en afdeling mødes i 3 timer og taler om uddannelse ( obligatorisk)</a:t>
            </a:r>
            <a:endParaRPr lang="da-DK" b="1" dirty="0" smtClean="0"/>
          </a:p>
          <a:p>
            <a:r>
              <a:rPr lang="da-DK" dirty="0" smtClean="0"/>
              <a:t>En mødeleder styrer slagets gang og holder fokus på struktureret vis. </a:t>
            </a:r>
          </a:p>
          <a:p>
            <a:r>
              <a:rPr lang="da-DK" dirty="0" smtClean="0"/>
              <a:t>Der er udgivet et programhandout, som I skal følge.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b="1" i="1" dirty="0" smtClean="0"/>
              <a:t>Dit bidrag i dag tæller til uddannelsen fremover</a:t>
            </a:r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</a:t>
            </a:r>
          </a:p>
          <a:p>
            <a:pPr algn="ctr"/>
            <a:r>
              <a:rPr lang="da-DK" dirty="0" smtClean="0"/>
              <a:t>en tænketank for lægelig videreuddannelse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da-DK" dirty="0" smtClean="0"/>
          </a:p>
          <a:p>
            <a:r>
              <a:rPr lang="da-DK" i="1" dirty="0" smtClean="0"/>
              <a:t>Indholdsfortegnelse</a:t>
            </a:r>
            <a:r>
              <a:rPr lang="da-DK" dirty="0" smtClean="0"/>
              <a:t> er links der bringer jer til den rigtige side</a:t>
            </a:r>
          </a:p>
          <a:p>
            <a:r>
              <a:rPr lang="da-DK" i="1" dirty="0" smtClean="0"/>
              <a:t>Positiv tilgang </a:t>
            </a:r>
            <a:r>
              <a:rPr lang="da-DK" dirty="0" smtClean="0"/>
              <a:t>– gode og dårlige oplevelser</a:t>
            </a:r>
          </a:p>
          <a:p>
            <a:r>
              <a:rPr lang="da-DK" i="1" dirty="0" smtClean="0"/>
              <a:t>Status siden sidst </a:t>
            </a:r>
            <a:r>
              <a:rPr lang="da-DK" dirty="0" smtClean="0"/>
              <a:t>– hvad har vi fået ændret i 2022?                           Er en vision for, at 3-timersmødet giver resultater.</a:t>
            </a:r>
          </a:p>
          <a:p>
            <a:r>
              <a:rPr lang="da-DK" i="1" dirty="0" smtClean="0"/>
              <a:t>Instruktion 1, 2 og 3 </a:t>
            </a:r>
            <a:r>
              <a:rPr lang="da-DK" dirty="0" smtClean="0"/>
              <a:t>er trin i mødet.                                                     På trin 1 arbejdes der 2 og 2 med gode og mindre gode oplevelser,             På trin 2 er det 4+4, evt. alle, med forslag til forbedringer                 På trin 3 alle. Forslag som I selv kan stå i spidsen for på skema 1, brug for andre skema 2.</a:t>
            </a:r>
            <a:endParaRPr lang="da-DK" b="1" dirty="0" smtClean="0"/>
          </a:p>
          <a:p>
            <a:r>
              <a:rPr lang="da-DK" i="1" dirty="0" smtClean="0"/>
              <a:t>Arbejdsskemaer</a:t>
            </a:r>
            <a:r>
              <a:rPr lang="da-DK" dirty="0" smtClean="0"/>
              <a:t> til hvert trin. </a:t>
            </a:r>
          </a:p>
          <a:p>
            <a:r>
              <a:rPr lang="da-DK" i="1" dirty="0" smtClean="0"/>
              <a:t>Møde med </a:t>
            </a:r>
            <a:r>
              <a:rPr lang="da-DK" i="1" dirty="0" err="1" smtClean="0"/>
              <a:t>seniore</a:t>
            </a:r>
            <a:r>
              <a:rPr lang="da-DK" i="1" dirty="0" smtClean="0"/>
              <a:t> læger </a:t>
            </a:r>
            <a:r>
              <a:rPr lang="da-DK" dirty="0" smtClean="0"/>
              <a:t>– sælge ideer og forslag -     en del af implementeringen</a:t>
            </a:r>
          </a:p>
          <a:p>
            <a:r>
              <a:rPr lang="da-DK" i="1" dirty="0" smtClean="0"/>
              <a:t>Kommenteret handlingsplan</a:t>
            </a:r>
            <a:r>
              <a:rPr lang="da-DK" dirty="0" smtClean="0"/>
              <a:t> er den endelige aftale.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b="1" i="1" dirty="0" smtClean="0"/>
              <a:t>Din mødeledelse </a:t>
            </a:r>
            <a:r>
              <a:rPr lang="da-DK" b="1" i="1" dirty="0" err="1" smtClean="0"/>
              <a:t>frisætter</a:t>
            </a:r>
            <a:r>
              <a:rPr lang="da-DK" b="1" i="1" dirty="0" smtClean="0"/>
              <a:t> flere til at komme med ideer og bidrag til en handlingsplan</a:t>
            </a:r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et KONCEPT</a:t>
            </a:r>
          </a:p>
          <a:p>
            <a:pPr algn="ctr"/>
            <a:r>
              <a:rPr lang="da-DK" dirty="0" smtClean="0"/>
              <a:t>Program Handout og mødestruktur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a-DK" b="1" dirty="0" smtClean="0"/>
              <a:t>Emnet er kompetencevurdering med fokus på implementering</a:t>
            </a:r>
            <a:r>
              <a:rPr lang="da-DK" dirty="0" smtClean="0"/>
              <a:t> </a:t>
            </a:r>
          </a:p>
          <a:p>
            <a:pPr>
              <a:buNone/>
            </a:pPr>
            <a:r>
              <a:rPr lang="da-DK" dirty="0" smtClean="0"/>
              <a:t>    Alle uddannelseslæger kompetencevurderes løbende (formativt), for at lære og endeligt (</a:t>
            </a:r>
            <a:r>
              <a:rPr lang="da-DK" dirty="0" err="1" smtClean="0"/>
              <a:t>summativt</a:t>
            </a:r>
            <a:r>
              <a:rPr lang="da-DK" dirty="0" smtClean="0"/>
              <a:t>) for at dokumentere de opnåede kompetencer i speciallægeuddannelsen. </a:t>
            </a:r>
          </a:p>
          <a:p>
            <a:pPr>
              <a:buNone/>
            </a:pPr>
            <a:r>
              <a:rPr lang="da-DK" dirty="0" smtClean="0"/>
              <a:t>	Mange faktorer har indflydelse på at dette finder sted systematisk, professionelt og med de rigtige metoder.</a:t>
            </a:r>
          </a:p>
          <a:p>
            <a:pPr>
              <a:buNone/>
            </a:pPr>
            <a:r>
              <a:rPr lang="da-DK" b="1" dirty="0" smtClean="0"/>
              <a:t>Hvor kan I skabe forbedring?</a:t>
            </a:r>
          </a:p>
          <a:p>
            <a:endParaRPr lang="da-DK" dirty="0" smtClean="0"/>
          </a:p>
          <a:p>
            <a:r>
              <a:rPr lang="da-DK" b="1" dirty="0" smtClean="0"/>
              <a:t> Strukturer på afdelingen </a:t>
            </a:r>
            <a:r>
              <a:rPr lang="da-DK" dirty="0" smtClean="0"/>
              <a:t>kan være uddannelsesteam, vejleder forum, uddannelsesmøder for alle læger, arbejdsgrupper, arbejdsfunktioner, kompetencetavler</a:t>
            </a:r>
            <a:endParaRPr lang="da-DK" dirty="0" smtClean="0"/>
          </a:p>
          <a:p>
            <a:r>
              <a:rPr lang="da-DK" b="1" dirty="0" smtClean="0"/>
              <a:t>Arbejdstilrettelæggelse, </a:t>
            </a:r>
            <a:r>
              <a:rPr lang="da-DK" dirty="0" smtClean="0"/>
              <a:t>tid, systematik, hvem, hvornår, hvor</a:t>
            </a:r>
          </a:p>
          <a:p>
            <a:r>
              <a:rPr lang="da-DK" b="1" dirty="0" smtClean="0"/>
              <a:t>Det daglige fokus på uddannelse – </a:t>
            </a:r>
            <a:r>
              <a:rPr lang="da-DK" dirty="0" err="1" smtClean="0"/>
              <a:t>feed</a:t>
            </a:r>
            <a:r>
              <a:rPr lang="da-DK" dirty="0" smtClean="0"/>
              <a:t> back, progression</a:t>
            </a:r>
          </a:p>
          <a:p>
            <a:r>
              <a:rPr lang="da-DK" b="1" dirty="0" smtClean="0"/>
              <a:t>Kompetencevurdering og supervision –</a:t>
            </a:r>
            <a:r>
              <a:rPr lang="da-DK" dirty="0" smtClean="0"/>
              <a:t> metoder, fælles viden, kultur og relationer</a:t>
            </a:r>
            <a:endParaRPr lang="da-DK" b="1" dirty="0" smtClean="0"/>
          </a:p>
          <a:p>
            <a:r>
              <a:rPr lang="da-DK" b="1" dirty="0" err="1" smtClean="0"/>
              <a:t>Feed</a:t>
            </a:r>
            <a:r>
              <a:rPr lang="da-DK" b="1" dirty="0" smtClean="0"/>
              <a:t> back – op – ned – til siden</a:t>
            </a:r>
          </a:p>
          <a:p>
            <a:r>
              <a:rPr lang="da-DK" b="1" dirty="0" smtClean="0"/>
              <a:t>Krydspunkter – </a:t>
            </a:r>
            <a:r>
              <a:rPr lang="da-DK" dirty="0" smtClean="0"/>
              <a:t>konferencer, undervisning, journal </a:t>
            </a:r>
            <a:r>
              <a:rPr lang="da-DK" dirty="0" err="1" smtClean="0"/>
              <a:t>club</a:t>
            </a:r>
            <a:r>
              <a:rPr lang="da-DK" dirty="0" smtClean="0"/>
              <a:t>, arbejdsstationer/funktioner, sociale relationer</a:t>
            </a:r>
          </a:p>
          <a:p>
            <a:r>
              <a:rPr lang="da-DK" b="1" dirty="0" smtClean="0"/>
              <a:t>Uddannelseskultur – </a:t>
            </a:r>
            <a:r>
              <a:rPr lang="da-DK" dirty="0" smtClean="0"/>
              <a:t>anerkendende tilgang Fælles nysgerrighed, tryghed, autonomi, relation, kommunikation, inddragelse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b="1" dirty="0" smtClean="0"/>
          </a:p>
          <a:p>
            <a:endParaRPr lang="da-DK" dirty="0"/>
          </a:p>
        </p:txBody>
      </p:sp>
      <p:sp>
        <p:nvSpPr>
          <p:cNvPr id="5" name="Ellipse 4"/>
          <p:cNvSpPr/>
          <p:nvPr/>
        </p:nvSpPr>
        <p:spPr>
          <a:xfrm>
            <a:off x="251520" y="260648"/>
            <a:ext cx="81369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</a:t>
            </a:r>
          </a:p>
          <a:p>
            <a:pPr algn="ctr"/>
            <a:r>
              <a:rPr lang="da-DK" b="1" dirty="0" smtClean="0"/>
              <a:t>Uddannelseskultur: Kompetencevurdering</a:t>
            </a:r>
            <a:endParaRPr lang="da-DK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Hvad fik I gennemført fra sidste 3-timers møde?</a:t>
            </a:r>
          </a:p>
          <a:p>
            <a:r>
              <a:rPr lang="da-DK" dirty="0" smtClean="0"/>
              <a:t>Helt</a:t>
            </a:r>
          </a:p>
          <a:p>
            <a:r>
              <a:rPr lang="da-DK" dirty="0" smtClean="0"/>
              <a:t>Delvist</a:t>
            </a:r>
          </a:p>
          <a:p>
            <a:r>
              <a:rPr lang="da-DK" dirty="0" smtClean="0"/>
              <a:t>Slet ikke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Brug posteren fra 2022</a:t>
            </a:r>
          </a:p>
          <a:p>
            <a:r>
              <a:rPr lang="da-DK" dirty="0" smtClean="0"/>
              <a:t>Udfyld status siden sidst</a:t>
            </a:r>
          </a:p>
          <a:p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</a:t>
            </a:r>
          </a:p>
          <a:p>
            <a:pPr algn="ctr"/>
            <a:r>
              <a:rPr lang="da-DK" dirty="0" smtClean="0"/>
              <a:t> en tænketank for lægelig videreuddannelse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b="1" dirty="0" smtClean="0"/>
              <a:t>Gå sammen to og to</a:t>
            </a:r>
          </a:p>
          <a:p>
            <a:r>
              <a:rPr lang="da-DK" dirty="0" smtClean="0"/>
              <a:t>Brug 5 minutter hver for sig til at reflektere over nedenstående spørgsmål. Nedskriv små sætninger på det individuelle ark til at illustrere dine svar.</a:t>
            </a:r>
          </a:p>
          <a:p>
            <a:r>
              <a:rPr lang="da-DK" b="1" dirty="0" smtClean="0"/>
              <a:t>Herefter interviewer I hinanden i 2 x 7 min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b="1" dirty="0" smtClean="0"/>
              <a:t>Spørgsmål:</a:t>
            </a:r>
          </a:p>
          <a:p>
            <a:r>
              <a:rPr lang="da-DK" dirty="0" smtClean="0"/>
              <a:t>Hvor og hvordan kan de se muligheder for en bedre og mere systematisk kompetencevurdering i din afdeling? </a:t>
            </a:r>
          </a:p>
          <a:p>
            <a:pPr>
              <a:buNone/>
            </a:pPr>
            <a:r>
              <a:rPr lang="da-DK" dirty="0" smtClean="0"/>
              <a:t>     Er der muligheder for uddannelsesstrukturer, planlægning, opgaver eller andet, som kan optimeres? Hvilke ideer har du? </a:t>
            </a:r>
          </a:p>
          <a:p>
            <a:r>
              <a:rPr lang="da-DK" dirty="0" smtClean="0"/>
              <a:t>Hvor kan der skaffes små sikre tidslommer og en ansvarlig for at kompetencevurderingen finder sted? Hvad kan I selv gøre? </a:t>
            </a:r>
          </a:p>
          <a:p>
            <a:r>
              <a:rPr lang="da-DK" dirty="0" smtClean="0"/>
              <a:t>Kender alle de metoder der bruges og er der et fælles udgangspunkt for brugen af metoderne?</a:t>
            </a:r>
          </a:p>
          <a:p>
            <a:r>
              <a:rPr lang="da-DK" dirty="0" smtClean="0"/>
              <a:t>Andet</a:t>
            </a:r>
          </a:p>
          <a:p>
            <a:r>
              <a:rPr lang="da-DK" dirty="0" smtClean="0"/>
              <a:t>Hvilken effekt vil forslagene have? </a:t>
            </a:r>
            <a:r>
              <a:rPr lang="da-DK" dirty="0" smtClean="0">
                <a:sym typeface="Wingdings" pitchFamily="2" charset="2"/>
              </a:rPr>
              <a:t></a:t>
            </a:r>
            <a:endParaRPr lang="da-DK" dirty="0" smtClean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2022- INSTRUKTION 1</a:t>
            </a:r>
          </a:p>
          <a:p>
            <a:pPr algn="ctr"/>
            <a:r>
              <a:rPr lang="da-DK" dirty="0" smtClean="0"/>
              <a:t>kvalitetsudvikling af den lægelige videreuddannelse</a:t>
            </a:r>
            <a:endParaRPr lang="da-DK" dirty="0"/>
          </a:p>
        </p:txBody>
      </p:sp>
      <p:sp>
        <p:nvSpPr>
          <p:cNvPr id="6" name="Hulstrimmel 5"/>
          <p:cNvSpPr/>
          <p:nvPr/>
        </p:nvSpPr>
        <p:spPr>
          <a:xfrm>
            <a:off x="7452320" y="1556792"/>
            <a:ext cx="1346448" cy="136815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 smtClean="0"/>
          </a:p>
          <a:p>
            <a:pPr algn="ctr"/>
            <a:r>
              <a:rPr lang="da-DK" dirty="0" smtClean="0"/>
              <a:t> POSITIV TILGANG</a:t>
            </a:r>
            <a:endParaRPr lang="da-DK" dirty="0"/>
          </a:p>
        </p:txBody>
      </p:sp>
      <p:sp>
        <p:nvSpPr>
          <p:cNvPr id="7" name="Hjerte 6"/>
          <p:cNvSpPr/>
          <p:nvPr/>
        </p:nvSpPr>
        <p:spPr>
          <a:xfrm>
            <a:off x="7596336" y="1484784"/>
            <a:ext cx="576064" cy="576064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endParaRPr lang="da-DK" dirty="0" smtClean="0"/>
          </a:p>
          <a:p>
            <a:r>
              <a:rPr lang="da-DK" b="1" dirty="0" smtClean="0"/>
              <a:t>Gå sammen med 2-4 andre par</a:t>
            </a:r>
            <a:r>
              <a:rPr lang="da-DK" dirty="0" smtClean="0"/>
              <a:t>. ( såfremt i kun er få læger kan dette foregå i plenum, men det er vigtigt, at I får udfyldt </a:t>
            </a:r>
            <a:r>
              <a:rPr lang="da-DK" dirty="0" err="1" smtClean="0"/>
              <a:t>gruppearket</a:t>
            </a:r>
            <a:r>
              <a:rPr lang="da-DK" dirty="0" smtClean="0"/>
              <a:t>)</a:t>
            </a:r>
          </a:p>
          <a:p>
            <a:r>
              <a:rPr lang="da-DK" dirty="0" smtClean="0"/>
              <a:t>1. </a:t>
            </a:r>
            <a:r>
              <a:rPr lang="da-DK" i="1" dirty="0" smtClean="0"/>
              <a:t>Fortæl om </a:t>
            </a:r>
            <a:r>
              <a:rPr lang="da-DK" dirty="0" smtClean="0"/>
              <a:t>din makkers gode og mindre gode oplevelser, om forslag til ændringer, der vil gøre en forskel, samt mulige effekt, hvis ændringer gennemføres. </a:t>
            </a:r>
            <a:r>
              <a:rPr lang="da-DK" dirty="0" smtClean="0">
                <a:solidFill>
                  <a:srgbClr val="E37222"/>
                </a:solidFill>
              </a:rPr>
              <a:t>Husk fokus på kompetencevurderingen.</a:t>
            </a:r>
            <a:endParaRPr lang="da-DK" dirty="0" smtClean="0"/>
          </a:p>
          <a:p>
            <a:r>
              <a:rPr lang="da-DK" dirty="0" smtClean="0"/>
              <a:t>2. </a:t>
            </a:r>
            <a:r>
              <a:rPr lang="da-DK" i="1" dirty="0" smtClean="0"/>
              <a:t>Formuler </a:t>
            </a:r>
            <a:r>
              <a:rPr lang="da-DK" dirty="0" smtClean="0"/>
              <a:t>i gruppen jeres fælles oplevelser (gode og mindre gode) omkring uddannelsen. Hvad kan gøre uddannelsen bedre? Nedskriv på vedlagte </a:t>
            </a:r>
            <a:r>
              <a:rPr lang="da-DK" dirty="0" err="1" smtClean="0"/>
              <a:t>gruppeark</a:t>
            </a:r>
            <a:r>
              <a:rPr lang="da-DK" dirty="0" smtClean="0"/>
              <a:t> </a:t>
            </a:r>
          </a:p>
          <a:p>
            <a:r>
              <a:rPr lang="da-DK" dirty="0" smtClean="0"/>
              <a:t>3. </a:t>
            </a:r>
            <a:r>
              <a:rPr lang="da-DK" i="1" dirty="0" smtClean="0"/>
              <a:t>Formuler gruppens forslag til ændringer</a:t>
            </a:r>
            <a:r>
              <a:rPr lang="da-DK" dirty="0" smtClean="0"/>
              <a:t>, der vil gøre en forskel, eller som I formoder vil gøre det. Hvilke mulige effekter forventer I? Nedskriv på vedlagte </a:t>
            </a:r>
            <a:r>
              <a:rPr lang="da-DK" dirty="0" err="1" smtClean="0"/>
              <a:t>gruppeark</a:t>
            </a:r>
            <a:r>
              <a:rPr lang="da-DK" dirty="0" smtClean="0"/>
              <a:t>.</a:t>
            </a:r>
          </a:p>
          <a:p>
            <a:r>
              <a:rPr lang="da-DK" dirty="0" smtClean="0"/>
              <a:t>4. </a:t>
            </a:r>
            <a:r>
              <a:rPr lang="da-DK" i="1" dirty="0" smtClean="0"/>
              <a:t>Forbered</a:t>
            </a:r>
            <a:r>
              <a:rPr lang="da-DK" dirty="0" smtClean="0"/>
              <a:t> jeres fremlæggelse i plenum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–INSTRUKTION 2</a:t>
            </a:r>
          </a:p>
          <a:p>
            <a:pPr algn="ctr"/>
            <a:r>
              <a:rPr lang="da-DK" dirty="0" smtClean="0"/>
              <a:t> Alle tiders 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2389</TotalTime>
  <Words>865</Words>
  <Application>Microsoft Office PowerPoint</Application>
  <PresentationFormat>Skærmshow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Karnap</vt:lpstr>
      <vt:lpstr>3-timersmøde 2023</vt:lpstr>
      <vt:lpstr>Vejledende tider for</vt:lpstr>
      <vt:lpstr> Velkommen til 3-timersmøde 2022   Den gode uddannelsesafdeling</vt:lpstr>
      <vt:lpstr>3-timersmøde 2014</vt:lpstr>
      <vt:lpstr>3-timersmøde 2014</vt:lpstr>
      <vt:lpstr> </vt:lpstr>
      <vt:lpstr>3-timersmøde 2014</vt:lpstr>
      <vt:lpstr>3-timersmøde 2014</vt:lpstr>
      <vt:lpstr>3-timersmøde 2014</vt:lpstr>
      <vt:lpstr>3-timersmøde 2014</vt:lpstr>
      <vt:lpstr>3-timersmøde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3-timersmøde 2020</dc:title>
  <dc:creator>Windows User</dc:creator>
  <cp:lastModifiedBy>VE</cp:lastModifiedBy>
  <cp:revision>176</cp:revision>
  <dcterms:created xsi:type="dcterms:W3CDTF">2020-07-15T07:50:13Z</dcterms:created>
  <dcterms:modified xsi:type="dcterms:W3CDTF">2023-09-04T12:48:05Z</dcterms:modified>
</cp:coreProperties>
</file>